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84" r:id="rId3"/>
    <p:sldId id="262" r:id="rId4"/>
    <p:sldId id="263" r:id="rId5"/>
    <p:sldId id="264" r:id="rId6"/>
    <p:sldId id="285" r:id="rId7"/>
    <p:sldId id="286" r:id="rId8"/>
    <p:sldId id="276" r:id="rId9"/>
    <p:sldId id="278" r:id="rId10"/>
    <p:sldId id="277" r:id="rId11"/>
    <p:sldId id="279" r:id="rId12"/>
    <p:sldId id="287" r:id="rId13"/>
    <p:sldId id="281" r:id="rId14"/>
    <p:sldId id="282" r:id="rId15"/>
    <p:sldId id="280" r:id="rId16"/>
    <p:sldId id="28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98" autoAdjust="0"/>
    <p:restoredTop sz="66539" autoAdjust="0"/>
  </p:normalViewPr>
  <p:slideViewPr>
    <p:cSldViewPr>
      <p:cViewPr>
        <p:scale>
          <a:sx n="67" d="100"/>
          <a:sy n="67" d="100"/>
        </p:scale>
        <p:origin x="-115" y="893"/>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63" d="100"/>
          <a:sy n="63" d="100"/>
        </p:scale>
        <p:origin x="-2616" y="-67"/>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1110CA-A310-4CCE-B1CF-3EB575336B73}" type="datetimeFigureOut">
              <a:rPr lang="zh-CN" altLang="en-US" smtClean="0"/>
              <a:pPr/>
              <a:t>2011/5/9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5E6F0E-A61C-4F12-A6FA-3F8FDA190EE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Grasp Acquisition is</a:t>
            </a:r>
            <a:r>
              <a:rPr lang="en-US" altLang="zh-CN" baseline="0" dirty="0" smtClean="0"/>
              <a:t> robot hand approaching the object,  locate the fingers around the object and form a grasp on the object. </a:t>
            </a:r>
          </a:p>
          <a:p>
            <a:endParaRPr lang="en-US" altLang="zh-CN" baseline="0" dirty="0" smtClean="0"/>
          </a:p>
          <a:p>
            <a:r>
              <a:rPr lang="en-US" altLang="zh-CN" dirty="0" smtClean="0"/>
              <a:t>Grasp acquisition</a:t>
            </a:r>
            <a:r>
              <a:rPr lang="en-US" altLang="zh-CN" baseline="0" dirty="0" smtClean="0"/>
              <a:t> is easy for people, </a:t>
            </a:r>
            <a:r>
              <a:rPr lang="en-US" altLang="zh-CN" sz="1200" kern="1200" baseline="0" dirty="0" smtClean="0">
                <a:solidFill>
                  <a:schemeClr val="tx1"/>
                </a:solidFill>
                <a:latin typeface="+mn-lt"/>
                <a:ea typeface="+mn-ea"/>
                <a:cs typeface="+mn-cs"/>
              </a:rPr>
              <a:t>When a human sees a mug, he/she knows immediately how to handle it,</a:t>
            </a:r>
          </a:p>
          <a:p>
            <a:r>
              <a:rPr lang="en-US" altLang="zh-CN" sz="1200" kern="1200" baseline="0" dirty="0" smtClean="0">
                <a:solidFill>
                  <a:schemeClr val="tx1"/>
                </a:solidFill>
                <a:latin typeface="+mn-lt"/>
                <a:ea typeface="+mn-ea"/>
                <a:cs typeface="+mn-cs"/>
              </a:rPr>
              <a:t>whether empty or full of hot soup. </a:t>
            </a:r>
            <a:r>
              <a:rPr lang="en-US" altLang="zh-CN" sz="1200" kern="1200" baseline="0" dirty="0" smtClean="0">
                <a:solidFill>
                  <a:schemeClr val="tx1"/>
                </a:solidFill>
                <a:latin typeface="+mn-lt"/>
                <a:ea typeface="+mn-ea"/>
                <a:cs typeface="+mn-cs"/>
              </a:rPr>
              <a:t>His </a:t>
            </a:r>
            <a:r>
              <a:rPr lang="en-US" altLang="zh-CN" sz="1200" kern="1200" baseline="0" dirty="0" smtClean="0">
                <a:solidFill>
                  <a:schemeClr val="tx1"/>
                </a:solidFill>
                <a:latin typeface="+mn-lt"/>
                <a:ea typeface="+mn-ea"/>
                <a:cs typeface="+mn-cs"/>
              </a:rPr>
              <a:t>perception and motor-control systems and years</a:t>
            </a:r>
          </a:p>
          <a:p>
            <a:r>
              <a:rPr lang="en-US" altLang="zh-CN" sz="1200" kern="1200" baseline="0" dirty="0" smtClean="0">
                <a:solidFill>
                  <a:schemeClr val="tx1"/>
                </a:solidFill>
                <a:latin typeface="+mn-lt"/>
                <a:ea typeface="+mn-ea"/>
                <a:cs typeface="+mn-cs"/>
              </a:rPr>
              <a:t>of experience make it easy for </a:t>
            </a:r>
            <a:r>
              <a:rPr lang="en-US" altLang="zh-CN" sz="1200" kern="1200" baseline="0" dirty="0" smtClean="0">
                <a:solidFill>
                  <a:schemeClr val="tx1"/>
                </a:solidFill>
                <a:latin typeface="+mn-lt"/>
                <a:ea typeface="+mn-ea"/>
                <a:cs typeface="+mn-cs"/>
              </a:rPr>
              <a:t>him </a:t>
            </a:r>
            <a:r>
              <a:rPr lang="en-US" altLang="zh-CN" sz="1200" kern="1200" baseline="0" dirty="0" smtClean="0">
                <a:solidFill>
                  <a:schemeClr val="tx1"/>
                </a:solidFill>
                <a:latin typeface="+mn-lt"/>
                <a:ea typeface="+mn-ea"/>
                <a:cs typeface="+mn-cs"/>
              </a:rPr>
              <a:t>to grasp the mug and manipulate it. If some aspect of</a:t>
            </a:r>
          </a:p>
          <a:p>
            <a:r>
              <a:rPr lang="en-US" altLang="zh-CN" sz="1200" kern="1200" baseline="0" dirty="0" smtClean="0">
                <a:solidFill>
                  <a:schemeClr val="tx1"/>
                </a:solidFill>
                <a:latin typeface="+mn-lt"/>
                <a:ea typeface="+mn-ea"/>
                <a:cs typeface="+mn-cs"/>
              </a:rPr>
              <a:t>the mug (for example, its shape) does not meet </a:t>
            </a:r>
            <a:r>
              <a:rPr lang="en-US" altLang="zh-CN" sz="1200" kern="1200" baseline="0" dirty="0" smtClean="0">
                <a:solidFill>
                  <a:schemeClr val="tx1"/>
                </a:solidFill>
                <a:latin typeface="+mn-lt"/>
                <a:ea typeface="+mn-ea"/>
                <a:cs typeface="+mn-cs"/>
              </a:rPr>
              <a:t>his </a:t>
            </a:r>
            <a:r>
              <a:rPr lang="en-US" altLang="zh-CN" sz="1200" kern="1200" baseline="0" dirty="0" smtClean="0">
                <a:solidFill>
                  <a:schemeClr val="tx1"/>
                </a:solidFill>
                <a:latin typeface="+mn-lt"/>
                <a:ea typeface="+mn-ea"/>
                <a:cs typeface="+mn-cs"/>
              </a:rPr>
              <a:t>expectations, </a:t>
            </a:r>
            <a:r>
              <a:rPr lang="en-US" altLang="zh-CN" sz="1200" kern="1200" baseline="0" dirty="0" smtClean="0">
                <a:solidFill>
                  <a:schemeClr val="tx1"/>
                </a:solidFill>
                <a:latin typeface="+mn-lt"/>
                <a:ea typeface="+mn-ea"/>
                <a:cs typeface="+mn-cs"/>
              </a:rPr>
              <a:t>he </a:t>
            </a:r>
            <a:r>
              <a:rPr lang="en-US" altLang="zh-CN" sz="1200" kern="1200" baseline="0" dirty="0" smtClean="0">
                <a:solidFill>
                  <a:schemeClr val="tx1"/>
                </a:solidFill>
                <a:latin typeface="+mn-lt"/>
                <a:ea typeface="+mn-ea"/>
                <a:cs typeface="+mn-cs"/>
              </a:rPr>
              <a:t>can explore the mug's</a:t>
            </a:r>
          </a:p>
          <a:p>
            <a:r>
              <a:rPr lang="en-US" altLang="zh-CN" sz="1200" kern="1200" baseline="0" dirty="0" smtClean="0">
                <a:solidFill>
                  <a:schemeClr val="tx1"/>
                </a:solidFill>
                <a:latin typeface="+mn-lt"/>
                <a:ea typeface="+mn-ea"/>
                <a:cs typeface="+mn-cs"/>
              </a:rPr>
              <a:t>shape with </a:t>
            </a:r>
            <a:r>
              <a:rPr lang="en-US" altLang="zh-CN" sz="1200" kern="1200" baseline="0" dirty="0" smtClean="0">
                <a:solidFill>
                  <a:schemeClr val="tx1"/>
                </a:solidFill>
                <a:latin typeface="+mn-lt"/>
                <a:ea typeface="+mn-ea"/>
                <a:cs typeface="+mn-cs"/>
              </a:rPr>
              <a:t>his </a:t>
            </a:r>
            <a:r>
              <a:rPr lang="en-US" altLang="zh-CN" sz="1200" kern="1200" baseline="0" dirty="0" smtClean="0">
                <a:solidFill>
                  <a:schemeClr val="tx1"/>
                </a:solidFill>
                <a:latin typeface="+mn-lt"/>
                <a:ea typeface="+mn-ea"/>
                <a:cs typeface="+mn-cs"/>
              </a:rPr>
              <a:t>visual and tactile sensors, and very quickly adapt </a:t>
            </a:r>
            <a:r>
              <a:rPr lang="en-US" altLang="zh-CN" sz="1200" kern="1200" baseline="0" dirty="0" smtClean="0">
                <a:solidFill>
                  <a:schemeClr val="tx1"/>
                </a:solidFill>
                <a:latin typeface="+mn-lt"/>
                <a:ea typeface="+mn-ea"/>
                <a:cs typeface="+mn-cs"/>
              </a:rPr>
              <a:t>his </a:t>
            </a:r>
            <a:r>
              <a:rPr lang="en-US" altLang="zh-CN" sz="1200" kern="1200" baseline="0" dirty="0" smtClean="0">
                <a:solidFill>
                  <a:schemeClr val="tx1"/>
                </a:solidFill>
                <a:latin typeface="+mn-lt"/>
                <a:ea typeface="+mn-ea"/>
                <a:cs typeface="+mn-cs"/>
              </a:rPr>
              <a:t>manipulation strategy.</a:t>
            </a:r>
            <a:endParaRPr lang="en-US" altLang="zh-CN" dirty="0" smtClean="0"/>
          </a:p>
          <a:p>
            <a:endParaRPr lang="en-US" altLang="zh-CN" dirty="0" smtClean="0"/>
          </a:p>
          <a:p>
            <a:r>
              <a:rPr lang="en-US" altLang="zh-CN" dirty="0" smtClean="0"/>
              <a:t>Robot </a:t>
            </a:r>
            <a:r>
              <a:rPr lang="en-US" altLang="zh-CN" dirty="0" smtClean="0"/>
              <a:t>grasp</a:t>
            </a:r>
            <a:r>
              <a:rPr lang="en-US" altLang="zh-CN" baseline="0" dirty="0" smtClean="0"/>
              <a:t> acquisition </a:t>
            </a:r>
            <a:r>
              <a:rPr lang="en-US" altLang="zh-CN" baseline="0" dirty="0" smtClean="0"/>
              <a:t>is sensitive to a lot of factors</a:t>
            </a:r>
          </a:p>
          <a:p>
            <a:r>
              <a:rPr lang="en-US" altLang="zh-CN" baseline="0" dirty="0" smtClean="0"/>
              <a:t>Localization error, controller error, bump onto the object, Causes the grasp to fail. On the other hand, even when robot is able to form a </a:t>
            </a:r>
            <a:r>
              <a:rPr lang="en-US" altLang="zh-CN" baseline="0" dirty="0" err="1" smtClean="0"/>
              <a:t>grasp,object</a:t>
            </a:r>
            <a:r>
              <a:rPr lang="en-US" altLang="zh-CN" baseline="0" dirty="0" smtClean="0"/>
              <a:t> movement caused by the approaching hand </a:t>
            </a:r>
            <a:r>
              <a:rPr lang="en-US" altLang="zh-CN" baseline="0" dirty="0" smtClean="0"/>
              <a:t>and blocked </a:t>
            </a:r>
            <a:r>
              <a:rPr lang="en-US" altLang="zh-CN" baseline="0" dirty="0" smtClean="0"/>
              <a:t>view will     Toward solving </a:t>
            </a:r>
            <a:r>
              <a:rPr lang="en-US" altLang="zh-CN" baseline="0" dirty="0" smtClean="0"/>
              <a:t>these </a:t>
            </a:r>
            <a:r>
              <a:rPr lang="en-US" altLang="zh-CN" baseline="0" dirty="0" smtClean="0"/>
              <a:t>problems </a:t>
            </a:r>
            <a:r>
              <a:rPr lang="en-US" altLang="zh-CN" baseline="0" dirty="0" smtClean="0"/>
              <a:t>and </a:t>
            </a:r>
            <a:r>
              <a:rPr lang="en-US" altLang="zh-CN" baseline="0" dirty="0" smtClean="0"/>
              <a:t>aiming at </a:t>
            </a:r>
            <a:r>
              <a:rPr lang="en-US" altLang="zh-CN" baseline="0" dirty="0" smtClean="0"/>
              <a:t>a fully dynamic grasp acquisition, we </a:t>
            </a:r>
            <a:r>
              <a:rPr lang="en-US" altLang="zh-CN" baseline="0" dirty="0" smtClean="0"/>
              <a:t>defined </a:t>
            </a:r>
            <a:r>
              <a:rPr lang="en-US" altLang="zh-CN" baseline="0" dirty="0" smtClean="0"/>
              <a:t>G-SLAM problem </a:t>
            </a:r>
            <a:r>
              <a:rPr lang="en-US" altLang="zh-CN" baseline="0" dirty="0" smtClean="0"/>
              <a:t>. S</a:t>
            </a:r>
            <a:endParaRPr lang="en-US" altLang="zh-CN" baseline="0" dirty="0" smtClean="0"/>
          </a:p>
          <a:p>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fld id="{3A5E6F0E-A61C-4F12-A6FA-3F8FDA190EE4}"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lnSpcReduction="10000"/>
          </a:bodyPr>
          <a:lstStyle/>
          <a:p>
            <a:r>
              <a:rPr lang="en-US" altLang="zh-CN" dirty="0" smtClean="0"/>
              <a:t>To</a:t>
            </a:r>
            <a:r>
              <a:rPr lang="en-US" altLang="zh-CN" baseline="0" dirty="0" smtClean="0"/>
              <a:t> start the algorithm, we need the initial belief state, which is our initial guess of the state </a:t>
            </a:r>
            <a:r>
              <a:rPr lang="en-US" altLang="zh-CN" baseline="0" dirty="0" err="1" smtClean="0"/>
              <a:t>pdf</a:t>
            </a:r>
            <a:r>
              <a:rPr lang="en-US" altLang="zh-CN" baseline="0" dirty="0" smtClean="0"/>
              <a:t>. </a:t>
            </a:r>
            <a:r>
              <a:rPr lang="en-US" altLang="zh-CN" baseline="0" dirty="0" smtClean="0"/>
              <a:t>for </a:t>
            </a:r>
            <a:r>
              <a:rPr lang="en-US" altLang="zh-CN" baseline="0" dirty="0" smtClean="0"/>
              <a:t>object tracking, </a:t>
            </a:r>
            <a:r>
              <a:rPr lang="en-US" altLang="zh-CN" baseline="0" dirty="0" smtClean="0"/>
              <a:t>particle sampled around the starting camera observation</a:t>
            </a:r>
            <a:endParaRPr lang="en-US" altLang="zh-CN" baseline="0" dirty="0" smtClean="0"/>
          </a:p>
          <a:p>
            <a:endParaRPr lang="en-US" altLang="zh-CN" baseline="0" dirty="0" smtClean="0"/>
          </a:p>
          <a:p>
            <a:r>
              <a:rPr lang="en-US" altLang="zh-CN" sz="1200" kern="1200" baseline="0" dirty="0" smtClean="0">
                <a:solidFill>
                  <a:schemeClr val="tx1"/>
                </a:solidFill>
                <a:latin typeface="+mn-lt"/>
                <a:ea typeface="+mn-ea"/>
                <a:cs typeface="+mn-cs"/>
              </a:rPr>
              <a:t>During </a:t>
            </a:r>
            <a:r>
              <a:rPr lang="en-US" altLang="zh-CN" sz="1200" kern="1200" baseline="0" dirty="0" smtClean="0">
                <a:solidFill>
                  <a:schemeClr val="tx1"/>
                </a:solidFill>
                <a:latin typeface="+mn-lt"/>
                <a:ea typeface="+mn-ea"/>
                <a:cs typeface="+mn-cs"/>
              </a:rPr>
              <a:t>the update step, we take the sensor measurements and times each particle a weight that is equal to the probability of observing the sensor measurements from that particle’s state</a:t>
            </a:r>
            <a:r>
              <a:rPr lang="en-US" altLang="zh-CN" sz="1200" kern="1200" baseline="0" dirty="0" smtClean="0">
                <a:solidFill>
                  <a:schemeClr val="tx1"/>
                </a:solidFill>
                <a:latin typeface="+mn-lt"/>
                <a:ea typeface="+mn-ea"/>
                <a:cs typeface="+mn-cs"/>
              </a:rPr>
              <a:t>. Those </a:t>
            </a:r>
            <a:r>
              <a:rPr lang="en-US" altLang="zh-CN" sz="1200" kern="1200" baseline="0" dirty="0" smtClean="0">
                <a:solidFill>
                  <a:schemeClr val="tx1"/>
                </a:solidFill>
                <a:latin typeface="+mn-lt"/>
                <a:ea typeface="+mn-ea"/>
                <a:cs typeface="+mn-cs"/>
              </a:rPr>
              <a:t>weights are then normalized so that they sum to 1. In the video, we can see that </a:t>
            </a:r>
            <a:r>
              <a:rPr lang="en-US" altLang="zh-CN" sz="1200" kern="1200" baseline="0" dirty="0" err="1" smtClean="0">
                <a:solidFill>
                  <a:schemeClr val="tx1"/>
                </a:solidFill>
                <a:latin typeface="+mn-lt"/>
                <a:ea typeface="+mn-ea"/>
                <a:cs typeface="+mn-cs"/>
              </a:rPr>
              <a:t>particles’weights</a:t>
            </a:r>
            <a:r>
              <a:rPr lang="en-US" altLang="zh-CN" sz="1200" kern="1200" baseline="0" dirty="0" smtClean="0">
                <a:solidFill>
                  <a:schemeClr val="tx1"/>
                </a:solidFill>
                <a:latin typeface="+mn-lt"/>
                <a:ea typeface="+mn-ea"/>
                <a:cs typeface="+mn-cs"/>
              </a:rPr>
              <a:t> </a:t>
            </a:r>
            <a:r>
              <a:rPr lang="en-US" altLang="zh-CN" sz="1200" kern="1200" baseline="0" dirty="0" smtClean="0">
                <a:solidFill>
                  <a:schemeClr val="tx1"/>
                </a:solidFill>
                <a:latin typeface="+mn-lt"/>
                <a:ea typeface="+mn-ea"/>
                <a:cs typeface="+mn-cs"/>
              </a:rPr>
              <a:t>are changing, which mainly comes from this process</a:t>
            </a:r>
            <a:endParaRPr lang="en-US" altLang="zh-CN" dirty="0" smtClean="0"/>
          </a:p>
          <a:p>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Finally, in the resample</a:t>
            </a:r>
            <a:r>
              <a:rPr lang="en-US" altLang="zh-CN" baseline="0" dirty="0" smtClean="0"/>
              <a:t> step,  as you can see on the picture, the weighted cloud of particles turns into somewhat more condensed cloud of un-weighted particles on the right. The highly unlikely particles at the fringe are not chosen and high weighted particles near the center are replicated so they are more </a:t>
            </a:r>
            <a:r>
              <a:rPr lang="en-US" altLang="zh-CN" baseline="0" dirty="0" err="1" smtClean="0"/>
              <a:t>densed</a:t>
            </a:r>
            <a:r>
              <a:rPr lang="en-US" altLang="zh-CN" baseline="0" dirty="0" smtClean="0"/>
              <a:t> in the center, aiming at correctly representing the posterior distribution</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3A5E6F0E-A61C-4F12-A6FA-3F8FDA190EE4}"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This is</a:t>
            </a:r>
            <a:r>
              <a:rPr lang="en-US" altLang="zh-CN" baseline="0" dirty="0" smtClean="0"/>
              <a:t> from applying particle filter to one of our calibration outlier experiment. It suggests that the simulation using the calibrated parameter diverge from the experiment observation.  A possible explanation is as the object have a different trajectory on the bumpy plate and thereby the friction coefficients are different from other experiments. </a:t>
            </a:r>
          </a:p>
          <a:p>
            <a:endParaRPr lang="en-US" altLang="zh-CN" baseline="0" dirty="0" smtClean="0"/>
          </a:p>
          <a:p>
            <a:r>
              <a:rPr lang="en-US" altLang="zh-CN" baseline="0" dirty="0" smtClean="0"/>
              <a:t>From the right video, one can see that the estimated parameter this time differs from the starting parameter quite much. And the filtered trajectory are much closer to the experiment than corresponding nominal simulation.</a:t>
            </a:r>
          </a:p>
          <a:p>
            <a:endParaRPr lang="zh-CN" altLang="en-US" dirty="0"/>
          </a:p>
        </p:txBody>
      </p:sp>
      <p:sp>
        <p:nvSpPr>
          <p:cNvPr id="4" name="灯片编号占位符 3"/>
          <p:cNvSpPr>
            <a:spLocks noGrp="1"/>
          </p:cNvSpPr>
          <p:nvPr>
            <p:ph type="sldNum" sz="quarter" idx="10"/>
          </p:nvPr>
        </p:nvSpPr>
        <p:spPr/>
        <p:txBody>
          <a:bodyPr/>
          <a:lstStyle/>
          <a:p>
            <a:fld id="{3A5E6F0E-A61C-4F12-A6FA-3F8FDA190EE4}"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This</a:t>
            </a:r>
            <a:r>
              <a:rPr lang="en-US" altLang="zh-CN" baseline="0" dirty="0" smtClean="0"/>
              <a:t> plot shows the comparison result </a:t>
            </a:r>
          </a:p>
          <a:p>
            <a:endParaRPr lang="en-US" altLang="zh-CN" baseline="0" dirty="0" smtClean="0"/>
          </a:p>
          <a:p>
            <a:r>
              <a:rPr lang="en-US" altLang="zh-CN" baseline="0" dirty="0" smtClean="0"/>
              <a:t>X axis and y axis, other coordinate similar</a:t>
            </a:r>
          </a:p>
          <a:p>
            <a:endParaRPr lang="en-US" altLang="zh-CN" baseline="0" dirty="0" smtClean="0"/>
          </a:p>
          <a:p>
            <a:endParaRPr lang="en-US" altLang="zh-CN" baseline="0" dirty="0" smtClean="0"/>
          </a:p>
          <a:p>
            <a:r>
              <a:rPr lang="en-US" altLang="zh-CN" baseline="0" dirty="0" smtClean="0"/>
              <a:t>Visual blackout</a:t>
            </a:r>
          </a:p>
          <a:p>
            <a:endParaRPr lang="en-US" altLang="zh-CN" dirty="0" smtClean="0"/>
          </a:p>
          <a:p>
            <a:r>
              <a:rPr lang="en-US" altLang="zh-CN" dirty="0" smtClean="0"/>
              <a:t>During</a:t>
            </a:r>
            <a:r>
              <a:rPr lang="en-US" altLang="zh-CN" baseline="0" dirty="0" smtClean="0"/>
              <a:t> a vi</a:t>
            </a:r>
            <a:r>
              <a:rPr lang="en-US" altLang="zh-CN" dirty="0" smtClean="0"/>
              <a:t>sual blackout, the particle </a:t>
            </a:r>
            <a:r>
              <a:rPr lang="en-US" altLang="zh-CN" dirty="0" err="1" smtClean="0"/>
              <a:t>ﬁlter</a:t>
            </a:r>
            <a:r>
              <a:rPr lang="en-US" altLang="zh-CN" dirty="0" smtClean="0"/>
              <a:t> updated all particles using the</a:t>
            </a:r>
          </a:p>
          <a:p>
            <a:r>
              <a:rPr lang="en-US" altLang="zh-CN" dirty="0" smtClean="0"/>
              <a:t>system transition model without updating the particle weights</a:t>
            </a:r>
          </a:p>
          <a:p>
            <a:r>
              <a:rPr lang="en-US" altLang="zh-CN" dirty="0" smtClean="0"/>
              <a:t>or  introducing  parameter  noise.  As  a  result,  the  friction</a:t>
            </a:r>
          </a:p>
          <a:p>
            <a:r>
              <a:rPr lang="en-US" altLang="zh-CN" dirty="0" smtClean="0"/>
              <a:t>parameters did not change after this </a:t>
            </a:r>
            <a:r>
              <a:rPr lang="en-US" altLang="zh-CN" dirty="0" smtClean="0"/>
              <a:t>time</a:t>
            </a:r>
          </a:p>
          <a:p>
            <a:endParaRPr lang="en-US" altLang="zh-CN" dirty="0" smtClean="0"/>
          </a:p>
          <a:p>
            <a:r>
              <a:rPr lang="en-US" altLang="zh-CN" dirty="0" smtClean="0"/>
              <a:t> </a:t>
            </a:r>
            <a:r>
              <a:rPr lang="en-US" altLang="zh-CN" dirty="0" smtClean="0"/>
              <a:t>The </a:t>
            </a:r>
            <a:r>
              <a:rPr lang="en-US" altLang="zh-CN" dirty="0" smtClean="0"/>
              <a:t>right column of images</a:t>
            </a:r>
            <a:endParaRPr lang="en-US" altLang="zh-CN" dirty="0" smtClean="0"/>
          </a:p>
          <a:p>
            <a:r>
              <a:rPr lang="en-US" altLang="zh-CN" dirty="0" smtClean="0"/>
              <a:t>show the </a:t>
            </a:r>
            <a:r>
              <a:rPr lang="en-US" altLang="zh-CN" dirty="0" smtClean="0"/>
              <a:t>filtered</a:t>
            </a:r>
            <a:r>
              <a:rPr lang="en-US" altLang="zh-CN" baseline="0" dirty="0" smtClean="0"/>
              <a:t> final</a:t>
            </a:r>
            <a:r>
              <a:rPr lang="en-US" altLang="zh-CN" dirty="0" smtClean="0"/>
              <a:t> </a:t>
            </a:r>
            <a:r>
              <a:rPr lang="en-US" altLang="zh-CN" dirty="0" smtClean="0"/>
              <a:t>grasp conﬁgurations overlaid on an</a:t>
            </a:r>
          </a:p>
          <a:p>
            <a:r>
              <a:rPr lang="en-US" altLang="zh-CN" dirty="0" smtClean="0"/>
              <a:t>image of the real system. </a:t>
            </a:r>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3A5E6F0E-A61C-4F12-A6FA-3F8FDA190EE4}"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A5E6F0E-A61C-4F12-A6FA-3F8FDA190EE4}"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Real-time issue. The However,  processing  a</a:t>
            </a:r>
          </a:p>
          <a:p>
            <a:r>
              <a:rPr lang="en-US" altLang="zh-CN" baseline="0" dirty="0" smtClean="0"/>
              <a:t>pre-collected  20-second  experiment  currently  requires  10</a:t>
            </a:r>
          </a:p>
          <a:p>
            <a:r>
              <a:rPr lang="en-US" altLang="zh-CN" baseline="0" dirty="0" smtClean="0"/>
              <a:t>minutes of </a:t>
            </a:r>
            <a:r>
              <a:rPr lang="en-US" altLang="zh-CN" baseline="0" dirty="0" err="1" smtClean="0"/>
              <a:t>cpu</a:t>
            </a:r>
            <a:r>
              <a:rPr lang="en-US" altLang="zh-CN" baseline="0" dirty="0" smtClean="0"/>
              <a:t> time on a i7-core desktop PC </a:t>
            </a:r>
          </a:p>
          <a:p>
            <a:endParaRPr lang="en-US" altLang="zh-CN" baseline="0" dirty="0" smtClean="0"/>
          </a:p>
          <a:p>
            <a:r>
              <a:rPr lang="en-US" altLang="zh-CN" baseline="0" dirty="0" smtClean="0"/>
              <a:t>A second problem is from particle impoverishment near frictional form closure. We can watch this video for example. Very few particles can transit to the higher constrained state, which leads to the particle impoverishment.   </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3A5E6F0E-A61C-4F12-A6FA-3F8FDA190EE4}" type="slidenum">
              <a:rPr lang="zh-CN" altLang="en-US" smtClean="0"/>
              <a:pPr/>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baseline="0" dirty="0" smtClean="0">
                <a:solidFill>
                  <a:schemeClr val="tx1"/>
                </a:solidFill>
                <a:latin typeface="+mn-lt"/>
                <a:ea typeface="+mn-ea"/>
                <a:cs typeface="+mn-cs"/>
              </a:rPr>
              <a:t>So, just to make clear why it is necessary to resample the particles: </a:t>
            </a:r>
          </a:p>
          <a:p>
            <a:endParaRPr lang="en-US" altLang="zh-CN" sz="1200" kern="1200" baseline="0" dirty="0" smtClean="0">
              <a:solidFill>
                <a:schemeClr val="tx1"/>
              </a:solidFill>
              <a:latin typeface="+mn-lt"/>
              <a:ea typeface="+mn-ea"/>
              <a:cs typeface="+mn-cs"/>
            </a:endParaRPr>
          </a:p>
          <a:p>
            <a:r>
              <a:rPr lang="en-US" altLang="zh-CN" sz="1200" kern="1200" baseline="0" dirty="0" smtClean="0">
                <a:solidFill>
                  <a:schemeClr val="tx1"/>
                </a:solidFill>
                <a:latin typeface="+mn-lt"/>
                <a:ea typeface="+mn-ea"/>
                <a:cs typeface="+mn-cs"/>
              </a:rPr>
              <a:t>If you just keep your old particles around forever without </a:t>
            </a:r>
            <a:r>
              <a:rPr lang="en-US" altLang="zh-CN" sz="1200" kern="1200" baseline="0" dirty="0" err="1" smtClean="0">
                <a:solidFill>
                  <a:schemeClr val="tx1"/>
                </a:solidFill>
                <a:latin typeface="+mn-lt"/>
                <a:ea typeface="+mn-ea"/>
                <a:cs typeface="+mn-cs"/>
              </a:rPr>
              <a:t>resampling</a:t>
            </a:r>
            <a:r>
              <a:rPr lang="en-US" altLang="zh-CN" sz="1200" kern="1200" baseline="0" dirty="0" smtClean="0">
                <a:solidFill>
                  <a:schemeClr val="tx1"/>
                </a:solidFill>
                <a:latin typeface="+mn-lt"/>
                <a:ea typeface="+mn-ea"/>
                <a:cs typeface="+mn-cs"/>
              </a:rPr>
              <a:t> them, what happens is that your particles drift around according to the dynamics model (transition probabilities for the next time step), but other than their weights, they are unaffected by your observations. Highly unlikely particles will be kept around and transitioned to more unlikely states, and you might only have say, one particle in the area of high probability of your posterior. </a:t>
            </a:r>
          </a:p>
          <a:p>
            <a:endParaRPr lang="en-US" altLang="zh-CN" sz="1200" kern="1200" baseline="0" dirty="0" smtClean="0">
              <a:solidFill>
                <a:schemeClr val="tx1"/>
              </a:solidFill>
              <a:latin typeface="+mn-lt"/>
              <a:ea typeface="+mn-ea"/>
              <a:cs typeface="+mn-cs"/>
            </a:endParaRPr>
          </a:p>
          <a:p>
            <a:r>
              <a:rPr lang="en-US" altLang="zh-CN" sz="1200" kern="1200" baseline="0" dirty="0" smtClean="0">
                <a:solidFill>
                  <a:schemeClr val="tx1"/>
                </a:solidFill>
                <a:latin typeface="+mn-lt"/>
                <a:ea typeface="+mn-ea"/>
                <a:cs typeface="+mn-cs"/>
              </a:rPr>
              <a:t>So what you end up with is one particle with a way higher likelihood than any of the other particles, and a whole lot of particles with almost-nil probability. This is what we call ‘particle </a:t>
            </a:r>
            <a:r>
              <a:rPr lang="en-US" altLang="zh-CN" dirty="0" smtClean="0"/>
              <a:t>impoverishment</a:t>
            </a:r>
            <a:r>
              <a:rPr lang="en-US" altLang="zh-CN" sz="1200" kern="1200" baseline="0" dirty="0" smtClean="0">
                <a:solidFill>
                  <a:schemeClr val="tx1"/>
                </a:solidFill>
                <a:latin typeface="+mn-lt"/>
                <a:ea typeface="+mn-ea"/>
                <a:cs typeface="+mn-cs"/>
              </a:rPr>
              <a:t>’, because we in effect have only one particle. And one particle doesn’t represent a </a:t>
            </a:r>
            <a:r>
              <a:rPr lang="en-US" altLang="zh-CN" sz="1200" kern="1200" baseline="0" dirty="0" err="1" smtClean="0">
                <a:solidFill>
                  <a:schemeClr val="tx1"/>
                </a:solidFill>
                <a:latin typeface="+mn-lt"/>
                <a:ea typeface="+mn-ea"/>
                <a:cs typeface="+mn-cs"/>
              </a:rPr>
              <a:t>pdf</a:t>
            </a:r>
            <a:r>
              <a:rPr lang="en-US" altLang="zh-CN" sz="1200" kern="1200" baseline="0" dirty="0" smtClean="0">
                <a:solidFill>
                  <a:schemeClr val="tx1"/>
                </a:solidFill>
                <a:latin typeface="+mn-lt"/>
                <a:ea typeface="+mn-ea"/>
                <a:cs typeface="+mn-cs"/>
              </a:rPr>
              <a:t> very well. </a:t>
            </a:r>
          </a:p>
          <a:p>
            <a:r>
              <a:rPr lang="en-US" altLang="zh-CN" sz="1200" kern="1200" baseline="0" dirty="0" smtClean="0">
                <a:solidFill>
                  <a:schemeClr val="tx1"/>
                </a:solidFill>
                <a:latin typeface="+mn-lt"/>
                <a:ea typeface="+mn-ea"/>
                <a:cs typeface="+mn-cs"/>
              </a:rPr>
              <a:t>This video will show this phenomenon pretty well.</a:t>
            </a:r>
          </a:p>
          <a:p>
            <a:endParaRPr lang="en-US" altLang="zh-CN" sz="1200" kern="1200" baseline="0" dirty="0" smtClean="0">
              <a:solidFill>
                <a:schemeClr val="tx1"/>
              </a:solidFill>
              <a:latin typeface="+mn-lt"/>
              <a:ea typeface="+mn-ea"/>
              <a:cs typeface="+mn-cs"/>
            </a:endParaRPr>
          </a:p>
          <a:p>
            <a:r>
              <a:rPr lang="en-US" altLang="zh-CN" sz="1200" i="1" kern="1200" baseline="0" dirty="0" smtClean="0">
                <a:solidFill>
                  <a:schemeClr val="tx1"/>
                </a:solidFill>
                <a:latin typeface="+mn-lt"/>
                <a:ea typeface="+mn-ea"/>
                <a:cs typeface="+mn-cs"/>
              </a:rPr>
              <a:t>An</a:t>
            </a:r>
            <a:r>
              <a:rPr lang="en-US" altLang="zh-CN" sz="1200" i="0" kern="1200" baseline="0" dirty="0" smtClean="0">
                <a:solidFill>
                  <a:schemeClr val="tx1"/>
                </a:solidFill>
                <a:latin typeface="+mn-lt"/>
                <a:ea typeface="+mn-ea"/>
                <a:cs typeface="+mn-cs"/>
              </a:rPr>
              <a:t>d so you have to resample the particles, so that they continue to represent the </a:t>
            </a:r>
            <a:r>
              <a:rPr lang="en-US" altLang="zh-CN" sz="1200" i="0" kern="1200" baseline="0" dirty="0" err="1" smtClean="0">
                <a:solidFill>
                  <a:schemeClr val="tx1"/>
                </a:solidFill>
                <a:latin typeface="+mn-lt"/>
                <a:ea typeface="+mn-ea"/>
                <a:cs typeface="+mn-cs"/>
              </a:rPr>
              <a:t>pdf</a:t>
            </a:r>
            <a:r>
              <a:rPr lang="en-US" altLang="zh-CN" sz="1200" i="0" kern="1200" baseline="0" dirty="0" smtClean="0">
                <a:solidFill>
                  <a:schemeClr val="tx1"/>
                </a:solidFill>
                <a:latin typeface="+mn-lt"/>
                <a:ea typeface="+mn-ea"/>
                <a:cs typeface="+mn-cs"/>
              </a:rPr>
              <a:t> accurately </a:t>
            </a:r>
            <a:r>
              <a:rPr lang="en-US" altLang="zh-CN" sz="1200" kern="1200" baseline="0" dirty="0" smtClean="0">
                <a:solidFill>
                  <a:schemeClr val="tx1"/>
                </a:solidFill>
                <a:latin typeface="+mn-lt"/>
                <a:ea typeface="+mn-ea"/>
                <a:cs typeface="+mn-cs"/>
              </a:rPr>
              <a:t>and keep track of many high-probability hypotheses, instead of tracking lots of useless, low-probability hypotheses. </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3A5E6F0E-A61C-4F12-A6FA-3F8FDA190EE4}" type="slidenum">
              <a:rPr lang="zh-CN" altLang="en-US" smtClean="0"/>
              <a:pPr/>
              <a:t>16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 word Modeling implies that the robot  will use its sensor systems (tactile, visual, and kinesthetic) to build and improve a model of the object.</a:t>
            </a:r>
            <a:r>
              <a:rPr lang="en-US" altLang="zh-CN" baseline="0" dirty="0" smtClean="0"/>
              <a:t> For grasping system, </a:t>
            </a:r>
            <a:r>
              <a:rPr lang="en-US" altLang="zh-CN" sz="1200" kern="1200" baseline="0" dirty="0" smtClean="0">
                <a:solidFill>
                  <a:schemeClr val="tx1"/>
                </a:solidFill>
                <a:latin typeface="+mn-lt"/>
                <a:ea typeface="+mn-ea"/>
                <a:cs typeface="+mn-cs"/>
              </a:rPr>
              <a:t>it involves information that is hard to obtain</a:t>
            </a:r>
          </a:p>
          <a:p>
            <a:r>
              <a:rPr lang="en-US" altLang="zh-CN" sz="1200" kern="1200" baseline="0" dirty="0" smtClean="0">
                <a:solidFill>
                  <a:schemeClr val="tx1"/>
                </a:solidFill>
                <a:latin typeface="+mn-lt"/>
                <a:ea typeface="+mn-ea"/>
                <a:cs typeface="+mn-cs"/>
              </a:rPr>
              <a:t>with sufficient accuracy: a geometric model of the object,</a:t>
            </a:r>
          </a:p>
          <a:p>
            <a:r>
              <a:rPr lang="en-US" altLang="zh-CN" sz="1200" kern="1200" baseline="0" dirty="0" smtClean="0">
                <a:solidFill>
                  <a:schemeClr val="tx1"/>
                </a:solidFill>
                <a:latin typeface="+mn-lt"/>
                <a:ea typeface="+mn-ea"/>
                <a:cs typeface="+mn-cs"/>
              </a:rPr>
              <a:t>estimates of important physical properties (such as weight</a:t>
            </a:r>
          </a:p>
          <a:p>
            <a:r>
              <a:rPr lang="en-US" altLang="zh-CN" sz="1200" kern="1200" baseline="0" dirty="0" smtClean="0">
                <a:solidFill>
                  <a:schemeClr val="tx1"/>
                </a:solidFill>
                <a:latin typeface="+mn-lt"/>
                <a:ea typeface="+mn-ea"/>
                <a:cs typeface="+mn-cs"/>
              </a:rPr>
              <a:t>and friction), and the ability to track the pose of the object</a:t>
            </a:r>
          </a:p>
          <a:p>
            <a:r>
              <a:rPr lang="en-US" altLang="zh-CN" sz="1200" kern="1200" baseline="0" dirty="0" smtClean="0">
                <a:solidFill>
                  <a:schemeClr val="tx1"/>
                </a:solidFill>
                <a:latin typeface="+mn-lt"/>
                <a:ea typeface="+mn-ea"/>
                <a:cs typeface="+mn-cs"/>
              </a:rPr>
              <a:t>and contacts in real-time.</a:t>
            </a:r>
            <a:endParaRPr lang="en-US" altLang="zh-CN" dirty="0" smtClean="0"/>
          </a:p>
          <a:p>
            <a:r>
              <a:rPr lang="en-US" altLang="zh-CN" dirty="0" smtClean="0"/>
              <a:t>Manipulation</a:t>
            </a:r>
            <a:r>
              <a:rPr lang="en-US" altLang="zh-CN" dirty="0" smtClean="0"/>
              <a:t>" implies that the robot will physically manipulate the object to help accomplish the modeling task. </a:t>
            </a:r>
          </a:p>
          <a:p>
            <a:r>
              <a:rPr lang="en-US" altLang="zh-CN" dirty="0" smtClean="0"/>
              <a:t>Localization</a:t>
            </a:r>
            <a:r>
              <a:rPr lang="en-US" altLang="zh-CN" dirty="0" smtClean="0"/>
              <a:t>" implies that the robot will track the pose of the grasped object during manipulation. </a:t>
            </a:r>
          </a:p>
          <a:p>
            <a:endParaRPr lang="en-US" altLang="zh-CN" dirty="0" smtClean="0"/>
          </a:p>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3A5E6F0E-A61C-4F12-A6FA-3F8FDA190EE4}" type="slidenum">
              <a:rPr lang="zh-CN" altLang="en-US" smtClean="0"/>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baseline="0" dirty="0" smtClean="0">
                <a:solidFill>
                  <a:schemeClr val="tx1"/>
                </a:solidFill>
                <a:latin typeface="+mn-lt"/>
                <a:ea typeface="+mn-ea"/>
                <a:cs typeface="+mn-cs"/>
              </a:rPr>
              <a:t>To start the work with a simpler problem, we scaled down the G-SL(AM)2 </a:t>
            </a:r>
            <a:r>
              <a:rPr lang="en-US" altLang="zh-CN" sz="1200" kern="1200" baseline="0" dirty="0" smtClean="0">
                <a:solidFill>
                  <a:schemeClr val="tx1"/>
                </a:solidFill>
                <a:latin typeface="+mn-lt"/>
                <a:ea typeface="+mn-ea"/>
                <a:cs typeface="+mn-cs"/>
              </a:rPr>
              <a:t>problem by assuming </a:t>
            </a:r>
            <a:r>
              <a:rPr lang="en-US" altLang="zh-CN" sz="1200" kern="1200" baseline="0" dirty="0" smtClean="0">
                <a:solidFill>
                  <a:schemeClr val="tx1"/>
                </a:solidFill>
                <a:latin typeface="+mn-lt"/>
                <a:ea typeface="+mn-ea"/>
                <a:cs typeface="+mn-cs"/>
              </a:rPr>
              <a:t>an accurate geometric model</a:t>
            </a:r>
          </a:p>
          <a:p>
            <a:r>
              <a:rPr lang="en-US" altLang="zh-CN" sz="1200" kern="1200" baseline="0" dirty="0" smtClean="0">
                <a:solidFill>
                  <a:schemeClr val="tx1"/>
                </a:solidFill>
                <a:latin typeface="+mn-lt"/>
                <a:ea typeface="+mn-ea"/>
                <a:cs typeface="+mn-cs"/>
              </a:rPr>
              <a:t>of the hand, object, and </a:t>
            </a:r>
            <a:r>
              <a:rPr lang="en-US" altLang="zh-CN" sz="1200" kern="1200" baseline="0" dirty="0" smtClean="0">
                <a:solidFill>
                  <a:schemeClr val="tx1"/>
                </a:solidFill>
                <a:latin typeface="+mn-lt"/>
                <a:ea typeface="+mn-ea"/>
                <a:cs typeface="+mn-cs"/>
              </a:rPr>
              <a:t>environment</a:t>
            </a:r>
          </a:p>
          <a:p>
            <a:endParaRPr lang="en-US" altLang="zh-CN" sz="1200" kern="1200" baseline="0" dirty="0" smtClean="0">
              <a:solidFill>
                <a:schemeClr val="tx1"/>
              </a:solidFill>
              <a:latin typeface="+mn-lt"/>
              <a:ea typeface="+mn-ea"/>
              <a:cs typeface="+mn-cs"/>
            </a:endParaRPr>
          </a:p>
          <a:p>
            <a:r>
              <a:rPr lang="en-US" altLang="zh-CN" sz="1200" kern="1200" baseline="0" dirty="0" smtClean="0">
                <a:solidFill>
                  <a:schemeClr val="tx1"/>
                </a:solidFill>
                <a:latin typeface="+mn-lt"/>
                <a:ea typeface="+mn-ea"/>
                <a:cs typeface="+mn-cs"/>
              </a:rPr>
              <a:t>We build this </a:t>
            </a:r>
          </a:p>
          <a:p>
            <a:endParaRPr lang="en-US" altLang="zh-CN" sz="1200" kern="1200" baseline="0" dirty="0" smtClean="0">
              <a:solidFill>
                <a:schemeClr val="tx1"/>
              </a:solidFill>
              <a:latin typeface="+mn-lt"/>
              <a:ea typeface="+mn-ea"/>
              <a:cs typeface="+mn-cs"/>
            </a:endParaRPr>
          </a:p>
          <a:p>
            <a:r>
              <a:rPr lang="en-US" altLang="zh-CN" sz="1200" kern="1200" baseline="0" dirty="0" smtClean="0">
                <a:solidFill>
                  <a:schemeClr val="tx1"/>
                </a:solidFill>
                <a:latin typeface="+mn-lt"/>
                <a:ea typeface="+mn-ea"/>
                <a:cs typeface="+mn-cs"/>
              </a:rPr>
              <a:t>one </a:t>
            </a:r>
            <a:r>
              <a:rPr lang="en-US" altLang="zh-CN" sz="1200" kern="1200" baseline="0" dirty="0" smtClean="0">
                <a:solidFill>
                  <a:schemeClr val="tx1"/>
                </a:solidFill>
                <a:latin typeface="+mn-lt"/>
                <a:ea typeface="+mn-ea"/>
                <a:cs typeface="+mn-cs"/>
              </a:rPr>
              <a:t>linear actuator</a:t>
            </a:r>
          </a:p>
          <a:p>
            <a:r>
              <a:rPr lang="en-US" altLang="zh-CN" sz="1200" kern="1200" baseline="0" dirty="0" smtClean="0">
                <a:solidFill>
                  <a:schemeClr val="tx1"/>
                </a:solidFill>
                <a:latin typeface="+mn-lt"/>
                <a:ea typeface="+mn-ea"/>
                <a:cs typeface="+mn-cs"/>
              </a:rPr>
              <a:t>and three </a:t>
            </a:r>
            <a:r>
              <a:rPr lang="en-US" altLang="zh-CN" sz="1200" kern="1200" baseline="0" dirty="0" err="1" smtClean="0">
                <a:solidFill>
                  <a:schemeClr val="tx1"/>
                </a:solidFill>
                <a:latin typeface="+mn-lt"/>
                <a:ea typeface="+mn-ea"/>
                <a:cs typeface="+mn-cs"/>
              </a:rPr>
              <a:t>fixels</a:t>
            </a:r>
            <a:r>
              <a:rPr lang="en-US" altLang="zh-CN" sz="1200" kern="1200" baseline="0" dirty="0" smtClean="0">
                <a:solidFill>
                  <a:schemeClr val="tx1"/>
                </a:solidFill>
                <a:latin typeface="+mn-lt"/>
                <a:ea typeface="+mn-ea"/>
                <a:cs typeface="+mn-cs"/>
              </a:rPr>
              <a:t> are mounted on an aluminum plate with</a:t>
            </a:r>
          </a:p>
          <a:p>
            <a:r>
              <a:rPr lang="en-US" altLang="zh-CN" sz="1200" kern="1200" baseline="0" dirty="0" smtClean="0">
                <a:solidFill>
                  <a:schemeClr val="tx1"/>
                </a:solidFill>
                <a:latin typeface="+mn-lt"/>
                <a:ea typeface="+mn-ea"/>
                <a:cs typeface="+mn-cs"/>
              </a:rPr>
              <a:t>positioning hole array to simulate a one-degree-of-freedom</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baseline="0" dirty="0" smtClean="0">
                <a:solidFill>
                  <a:schemeClr val="tx1"/>
                </a:solidFill>
                <a:latin typeface="+mn-lt"/>
                <a:ea typeface="+mn-ea"/>
                <a:cs typeface="+mn-cs"/>
              </a:rPr>
              <a:t>Hand (Assembly). </a:t>
            </a:r>
            <a:r>
              <a:rPr lang="en-US" altLang="zh-CN" sz="1200" kern="1200" baseline="0" dirty="0" smtClean="0">
                <a:solidFill>
                  <a:schemeClr val="tx1"/>
                </a:solidFill>
                <a:latin typeface="+mn-lt"/>
                <a:ea typeface="+mn-ea"/>
                <a:cs typeface="+mn-cs"/>
              </a:rPr>
              <a:t>The moving finger pushes the object toward the other</a:t>
            </a:r>
          </a:p>
          <a:p>
            <a:r>
              <a:rPr lang="en-US" altLang="zh-CN" sz="1200" kern="1200" baseline="0" dirty="0" smtClean="0">
                <a:solidFill>
                  <a:schemeClr val="tx1"/>
                </a:solidFill>
                <a:latin typeface="+mn-lt"/>
                <a:ea typeface="+mn-ea"/>
                <a:cs typeface="+mn-cs"/>
              </a:rPr>
              <a:t>three fixed fingers to achieve a grasp. As the experiment runs,</a:t>
            </a:r>
          </a:p>
          <a:p>
            <a:r>
              <a:rPr lang="en-US" altLang="zh-CN" sz="1200" kern="1200" baseline="0" dirty="0" smtClean="0">
                <a:solidFill>
                  <a:schemeClr val="tx1"/>
                </a:solidFill>
                <a:latin typeface="+mn-lt"/>
                <a:ea typeface="+mn-ea"/>
                <a:cs typeface="+mn-cs"/>
              </a:rPr>
              <a:t>frames captured by the overhead camera at 30Hz are </a:t>
            </a:r>
            <a:r>
              <a:rPr lang="en-US" altLang="zh-CN" sz="1200" kern="1200" baseline="0" dirty="0" smtClean="0">
                <a:solidFill>
                  <a:schemeClr val="tx1"/>
                </a:solidFill>
                <a:latin typeface="+mn-lt"/>
                <a:ea typeface="+mn-ea"/>
                <a:cs typeface="+mn-cs"/>
              </a:rPr>
              <a:t>post-processed</a:t>
            </a:r>
            <a:endParaRPr lang="en-US" altLang="zh-CN" sz="1200" kern="1200" baseline="0" dirty="0" smtClean="0">
              <a:solidFill>
                <a:schemeClr val="tx1"/>
              </a:solidFill>
              <a:latin typeface="+mn-lt"/>
              <a:ea typeface="+mn-ea"/>
              <a:cs typeface="+mn-cs"/>
            </a:endParaRPr>
          </a:p>
          <a:p>
            <a:r>
              <a:rPr lang="en-US" altLang="zh-CN" sz="1200" kern="1200" baseline="0" dirty="0" smtClean="0">
                <a:solidFill>
                  <a:schemeClr val="tx1"/>
                </a:solidFill>
                <a:latin typeface="+mn-lt"/>
                <a:ea typeface="+mn-ea"/>
                <a:cs typeface="+mn-cs"/>
              </a:rPr>
              <a:t>to extract the configuration of the system, which</a:t>
            </a:r>
          </a:p>
          <a:p>
            <a:r>
              <a:rPr lang="en-US" altLang="zh-CN" sz="1200" kern="1200" baseline="0" dirty="0" smtClean="0">
                <a:solidFill>
                  <a:schemeClr val="tx1"/>
                </a:solidFill>
                <a:latin typeface="+mn-lt"/>
                <a:ea typeface="+mn-ea"/>
                <a:cs typeface="+mn-cs"/>
              </a:rPr>
              <a:t>will be </a:t>
            </a:r>
            <a:r>
              <a:rPr lang="en-US" altLang="zh-CN" sz="1200" kern="1200" baseline="0" dirty="0" smtClean="0">
                <a:solidFill>
                  <a:schemeClr val="tx1"/>
                </a:solidFill>
                <a:latin typeface="+mn-lt"/>
                <a:ea typeface="+mn-ea"/>
                <a:cs typeface="+mn-cs"/>
              </a:rPr>
              <a:t>referred </a:t>
            </a:r>
            <a:r>
              <a:rPr lang="en-US" altLang="zh-CN" sz="1200" kern="1200" baseline="0" dirty="0" smtClean="0">
                <a:solidFill>
                  <a:schemeClr val="tx1"/>
                </a:solidFill>
                <a:latin typeface="+mn-lt"/>
                <a:ea typeface="+mn-ea"/>
                <a:cs typeface="+mn-cs"/>
              </a:rPr>
              <a:t>to as “observed data</a:t>
            </a:r>
            <a:r>
              <a:rPr lang="en-US" altLang="zh-CN" sz="1200" kern="1200" baseline="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baseline="0" dirty="0" smtClean="0">
              <a:solidFill>
                <a:schemeClr val="tx1"/>
              </a:solidFill>
              <a:latin typeface="+mn-lt"/>
              <a:ea typeface="+mn-ea"/>
              <a:cs typeface="+mn-cs"/>
            </a:endParaRPr>
          </a:p>
          <a:p>
            <a:r>
              <a:rPr lang="en-US" altLang="zh-CN" sz="1200" kern="1200" baseline="0" dirty="0" smtClean="0">
                <a:solidFill>
                  <a:schemeClr val="tx1"/>
                </a:solidFill>
                <a:latin typeface="+mn-lt"/>
                <a:ea typeface="+mn-ea"/>
                <a:cs typeface="+mn-cs"/>
              </a:rPr>
              <a:t>The main objective will be </a:t>
            </a:r>
            <a:r>
              <a:rPr lang="en-US" altLang="zh-CN" sz="1200" b="1" kern="1200" baseline="0" dirty="0" smtClean="0">
                <a:solidFill>
                  <a:schemeClr val="tx1"/>
                </a:solidFill>
                <a:latin typeface="+mn-lt"/>
                <a:ea typeface="+mn-ea"/>
                <a:cs typeface="+mn-cs"/>
              </a:rPr>
              <a:t>to estimate the </a:t>
            </a:r>
            <a:r>
              <a:rPr lang="en-US" altLang="zh-CN" sz="1200" kern="1200" baseline="0" dirty="0" smtClean="0">
                <a:solidFill>
                  <a:schemeClr val="tx1"/>
                </a:solidFill>
                <a:latin typeface="+mn-lt"/>
                <a:ea typeface="+mn-ea"/>
                <a:cs typeface="+mn-cs"/>
              </a:rPr>
              <a:t>pose of the object and four parameters of the friction model</a:t>
            </a:r>
          </a:p>
          <a:p>
            <a:r>
              <a:rPr lang="en-US" altLang="zh-CN" sz="1200" kern="1200" baseline="0" dirty="0" smtClean="0">
                <a:solidFill>
                  <a:schemeClr val="tx1"/>
                </a:solidFill>
                <a:latin typeface="+mn-lt"/>
                <a:ea typeface="+mn-ea"/>
                <a:cs typeface="+mn-cs"/>
              </a:rPr>
              <a:t>of the system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baseline="0" dirty="0" smtClean="0">
                <a:solidFill>
                  <a:schemeClr val="tx1"/>
                </a:solidFill>
                <a:latin typeface="+mn-lt"/>
                <a:ea typeface="+mn-ea"/>
                <a:cs typeface="+mn-cs"/>
              </a:rPr>
              <a:t>Michael </a:t>
            </a:r>
            <a:r>
              <a:rPr lang="en-US" altLang="zh-CN" sz="1200" kern="1200" baseline="0" dirty="0" err="1" smtClean="0">
                <a:solidFill>
                  <a:schemeClr val="tx1"/>
                </a:solidFill>
                <a:latin typeface="+mn-lt"/>
                <a:ea typeface="+mn-ea"/>
                <a:cs typeface="+mn-cs"/>
              </a:rPr>
              <a:t>Peshkin</a:t>
            </a:r>
            <a:r>
              <a:rPr lang="en-US" altLang="zh-CN" sz="1200" kern="1200" baseline="0" dirty="0" smtClean="0">
                <a:solidFill>
                  <a:schemeClr val="tx1"/>
                </a:solidFill>
                <a:latin typeface="+mn-lt"/>
                <a:ea typeface="+mn-ea"/>
                <a:cs typeface="+mn-cs"/>
              </a:rPr>
              <a:t> &amp; Kevin Lynch used this support tripod to model friction perpendicular to the plane in a quasi-static pushing</a:t>
            </a:r>
          </a:p>
          <a:p>
            <a:endParaRPr lang="en-US" altLang="zh-CN" sz="1200" kern="1200" baseline="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3A5E6F0E-A61C-4F12-A6FA-3F8FDA190EE4}"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baseline="0" dirty="0" smtClean="0">
                <a:solidFill>
                  <a:schemeClr val="tx1"/>
                </a:solidFill>
                <a:latin typeface="+mn-lt"/>
                <a:ea typeface="+mn-ea"/>
                <a:cs typeface="+mn-cs"/>
              </a:rPr>
              <a:t>Time stepping , current time, next time</a:t>
            </a:r>
          </a:p>
          <a:p>
            <a:endParaRPr lang="en-US" altLang="zh-CN" sz="1200" kern="1200" baseline="0" dirty="0" smtClean="0">
              <a:solidFill>
                <a:schemeClr val="tx1"/>
              </a:solidFill>
              <a:latin typeface="+mn-lt"/>
              <a:ea typeface="+mn-ea"/>
              <a:cs typeface="+mn-cs"/>
            </a:endParaRPr>
          </a:p>
          <a:p>
            <a:r>
              <a:rPr lang="en-US" altLang="zh-CN" sz="1200" kern="1200" baseline="0" dirty="0" smtClean="0">
                <a:solidFill>
                  <a:schemeClr val="tx1"/>
                </a:solidFill>
                <a:latin typeface="+mn-lt"/>
                <a:ea typeface="+mn-ea"/>
                <a:cs typeface="+mn-cs"/>
              </a:rPr>
              <a:t>The model is composed of the Newton-Euler equation, non-penetration constraints and Coulomb’s Friction Law</a:t>
            </a:r>
          </a:p>
          <a:p>
            <a:endParaRPr lang="en-US" altLang="zh-CN" sz="1200" kern="1200" baseline="0" dirty="0" smtClean="0">
              <a:solidFill>
                <a:schemeClr val="tx1"/>
              </a:solidFill>
              <a:latin typeface="+mn-lt"/>
              <a:ea typeface="+mn-ea"/>
              <a:cs typeface="+mn-cs"/>
            </a:endParaRPr>
          </a:p>
          <a:p>
            <a:r>
              <a:rPr lang="en-US" altLang="zh-CN" sz="1200" kern="1200" baseline="0" dirty="0" smtClean="0">
                <a:solidFill>
                  <a:schemeClr val="tx1"/>
                </a:solidFill>
                <a:latin typeface="+mn-lt"/>
                <a:ea typeface="+mn-ea"/>
                <a:cs typeface="+mn-cs"/>
              </a:rPr>
              <a:t>where the vector (t; q; ; p) contains distances (obtained from a collision detection algorithm)</a:t>
            </a:r>
          </a:p>
          <a:p>
            <a:r>
              <a:rPr lang="en-US" altLang="zh-CN" sz="1200" kern="1200" baseline="0" dirty="0" smtClean="0">
                <a:solidFill>
                  <a:schemeClr val="tx1"/>
                </a:solidFill>
                <a:latin typeface="+mn-lt"/>
                <a:ea typeface="+mn-ea"/>
                <a:cs typeface="+mn-cs"/>
              </a:rPr>
              <a:t>between the bodies and relative tangential velocities at the contacts, the vector F</a:t>
            </a:r>
          </a:p>
          <a:p>
            <a:r>
              <a:rPr lang="en-US" altLang="zh-CN" sz="1200" kern="1200" baseline="0" dirty="0" smtClean="0">
                <a:solidFill>
                  <a:schemeClr val="tx1"/>
                </a:solidFill>
                <a:latin typeface="+mn-lt"/>
                <a:ea typeface="+mn-ea"/>
                <a:cs typeface="+mn-cs"/>
              </a:rPr>
              <a:t>contains unknown constraint forces and slip </a:t>
            </a:r>
            <a:r>
              <a:rPr lang="en-US" altLang="zh-CN" sz="1200" kern="1200" baseline="0" dirty="0" smtClean="0">
                <a:solidFill>
                  <a:schemeClr val="tx1"/>
                </a:solidFill>
                <a:latin typeface="+mn-lt"/>
                <a:ea typeface="+mn-ea"/>
                <a:cs typeface="+mn-cs"/>
              </a:rPr>
              <a:t>speed</a:t>
            </a:r>
            <a:endParaRPr lang="zh-CN" altLang="en-US" dirty="0"/>
          </a:p>
        </p:txBody>
      </p:sp>
      <p:sp>
        <p:nvSpPr>
          <p:cNvPr id="4" name="灯片编号占位符 3"/>
          <p:cNvSpPr>
            <a:spLocks noGrp="1"/>
          </p:cNvSpPr>
          <p:nvPr>
            <p:ph type="sldNum" sz="quarter" idx="10"/>
          </p:nvPr>
        </p:nvSpPr>
        <p:spPr/>
        <p:txBody>
          <a:bodyPr/>
          <a:lstStyle/>
          <a:p>
            <a:fld id="{3A5E6F0E-A61C-4F12-A6FA-3F8FDA190EE4}"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Framework</a:t>
            </a:r>
          </a:p>
          <a:p>
            <a:endParaRPr lang="en-US" altLang="zh-CN" dirty="0" smtClean="0"/>
          </a:p>
          <a:p>
            <a:r>
              <a:rPr lang="en-US" altLang="zh-CN" dirty="0" smtClean="0"/>
              <a:t>by</a:t>
            </a:r>
            <a:r>
              <a:rPr lang="en-US" altLang="zh-CN" baseline="0" dirty="0" smtClean="0"/>
              <a:t> </a:t>
            </a:r>
            <a:r>
              <a:rPr lang="en-US" altLang="zh-CN" baseline="0" dirty="0" smtClean="0"/>
              <a:t>Bayesian model, we mean the joint probability distribution of the system state, which </a:t>
            </a:r>
            <a:r>
              <a:rPr lang="en-US" altLang="zh-CN" baseline="0" dirty="0" smtClean="0"/>
              <a:t>might </a:t>
            </a:r>
            <a:r>
              <a:rPr lang="en-US" altLang="zh-CN" baseline="0" dirty="0" smtClean="0"/>
              <a:t>be partially hidden</a:t>
            </a:r>
            <a:r>
              <a:rPr lang="en-US" altLang="zh-CN" baseline="0" dirty="0" smtClean="0"/>
              <a:t>.</a:t>
            </a:r>
            <a:endParaRPr lang="en-US" altLang="zh-CN" baseline="0" dirty="0" smtClean="0"/>
          </a:p>
          <a:p>
            <a:endParaRPr lang="en-US" altLang="zh-CN" baseline="0" dirty="0" smtClean="0"/>
          </a:p>
          <a:p>
            <a:r>
              <a:rPr lang="en-US" altLang="zh-CN" baseline="0" dirty="0" smtClean="0"/>
              <a:t>Includes </a:t>
            </a:r>
            <a:r>
              <a:rPr lang="en-US" altLang="zh-CN" baseline="0" dirty="0" smtClean="0"/>
              <a:t>the tactile sensor </a:t>
            </a:r>
          </a:p>
          <a:p>
            <a:endParaRPr lang="en-US" altLang="zh-CN" baseline="0" dirty="0" smtClean="0"/>
          </a:p>
          <a:p>
            <a:r>
              <a:rPr lang="en-US" altLang="zh-CN" baseline="0" dirty="0" smtClean="0"/>
              <a:t>Due to contact-not, stick-slip ,the nature of multibody dynamics is non-smooth, Particle filter will have much better accommodation</a:t>
            </a:r>
          </a:p>
          <a:p>
            <a:endParaRPr lang="en-US" altLang="zh-CN" baseline="0" dirty="0" smtClean="0"/>
          </a:p>
        </p:txBody>
      </p:sp>
      <p:sp>
        <p:nvSpPr>
          <p:cNvPr id="4" name="灯片编号占位符 3"/>
          <p:cNvSpPr>
            <a:spLocks noGrp="1"/>
          </p:cNvSpPr>
          <p:nvPr>
            <p:ph type="sldNum" sz="quarter" idx="10"/>
          </p:nvPr>
        </p:nvSpPr>
        <p:spPr/>
        <p:txBody>
          <a:bodyPr/>
          <a:lstStyle/>
          <a:p>
            <a:fld id="{3A5E6F0E-A61C-4F12-A6FA-3F8FDA190EE4}"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lnSpcReduction="10000"/>
          </a:bodyPr>
          <a:lstStyle/>
          <a:p>
            <a:r>
              <a:rPr lang="en-US" altLang="zh-CN" dirty="0" smtClean="0"/>
              <a:t>In </a:t>
            </a:r>
            <a:r>
              <a:rPr lang="en-US" altLang="zh-CN" dirty="0" smtClean="0"/>
              <a:t>this model, w denotes the process noise and v the </a:t>
            </a:r>
            <a:r>
              <a:rPr lang="en-US" altLang="zh-CN" dirty="0" smtClean="0"/>
              <a:t>observation </a:t>
            </a:r>
            <a:r>
              <a:rPr lang="en-US" altLang="zh-CN" dirty="0" smtClean="0"/>
              <a:t>noise. Here both w and v are mutually independent</a:t>
            </a:r>
          </a:p>
          <a:p>
            <a:r>
              <a:rPr lang="en-US" altLang="zh-CN" dirty="0" smtClean="0"/>
              <a:t>distributed sequences with known probability density </a:t>
            </a:r>
            <a:r>
              <a:rPr lang="en-US" altLang="zh-CN" dirty="0" smtClean="0"/>
              <a:t>functions</a:t>
            </a:r>
            <a:r>
              <a:rPr lang="en-US" altLang="zh-CN" dirty="0" smtClean="0"/>
              <a:t>. The functions,  f (.) and h(.), are known deterministic</a:t>
            </a:r>
          </a:p>
          <a:p>
            <a:r>
              <a:rPr lang="en-US" altLang="zh-CN" dirty="0" smtClean="0"/>
              <a:t>state  transition  and  observation  functions. </a:t>
            </a:r>
            <a:endParaRPr lang="en-US" altLang="zh-CN" dirty="0" smtClean="0"/>
          </a:p>
          <a:p>
            <a:endParaRPr lang="en-US" altLang="zh-CN" dirty="0" smtClean="0"/>
          </a:p>
          <a:p>
            <a:r>
              <a:rPr lang="en-US" altLang="zh-CN" dirty="0" smtClean="0"/>
              <a:t> </a:t>
            </a:r>
            <a:r>
              <a:rPr lang="en-US" altLang="zh-CN" dirty="0" smtClean="0"/>
              <a:t>If  we  use  </a:t>
            </a:r>
            <a:r>
              <a:rPr lang="en-US" altLang="zh-CN" dirty="0" smtClean="0"/>
              <a:t>this</a:t>
            </a:r>
            <a:r>
              <a:rPr lang="en-US" altLang="zh-CN" baseline="0" dirty="0" smtClean="0"/>
              <a:t> </a:t>
            </a:r>
            <a:r>
              <a:rPr lang="en-US" altLang="zh-CN" dirty="0" smtClean="0"/>
              <a:t>form  </a:t>
            </a:r>
            <a:r>
              <a:rPr lang="en-US" altLang="zh-CN" dirty="0" smtClean="0"/>
              <a:t>of  the  system  model  (by  replacing  f  with  Γ), </a:t>
            </a:r>
            <a:r>
              <a:rPr lang="en-US" altLang="zh-CN" dirty="0" smtClean="0"/>
              <a:t>This </a:t>
            </a:r>
            <a:r>
              <a:rPr lang="en-US" altLang="zh-CN" dirty="0" smtClean="0"/>
              <a:t>noise will be</a:t>
            </a:r>
          </a:p>
          <a:p>
            <a:r>
              <a:rPr lang="en-US" altLang="zh-CN" dirty="0" smtClean="0"/>
              <a:t>obtained by choosing random rigid body displacements in </a:t>
            </a:r>
            <a:r>
              <a:rPr lang="en-US" altLang="zh-CN" dirty="0" smtClean="0"/>
              <a:t>the</a:t>
            </a:r>
            <a:r>
              <a:rPr lang="en-US" altLang="zh-CN" baseline="0" dirty="0" smtClean="0"/>
              <a:t> </a:t>
            </a:r>
            <a:r>
              <a:rPr lang="en-US" altLang="zh-CN" dirty="0" smtClean="0"/>
              <a:t>ambient </a:t>
            </a:r>
            <a:r>
              <a:rPr lang="en-US" altLang="zh-CN" dirty="0" smtClean="0"/>
              <a:t>state </a:t>
            </a:r>
            <a:r>
              <a:rPr lang="en-US" altLang="zh-CN" dirty="0" smtClean="0"/>
              <a:t>space and added to the solution of the state predicted by the dynamic model of the grasping system. </a:t>
            </a:r>
            <a:endParaRPr lang="en-US" altLang="zh-CN" dirty="0" smtClean="0"/>
          </a:p>
          <a:p>
            <a:endParaRPr lang="en-US" altLang="zh-CN" dirty="0" smtClean="0"/>
          </a:p>
          <a:p>
            <a:r>
              <a:rPr lang="en-US" altLang="zh-CN" dirty="0" smtClean="0"/>
              <a:t>Physically</a:t>
            </a:r>
            <a:r>
              <a:rPr lang="en-US" altLang="zh-CN" dirty="0" smtClean="0"/>
              <a:t>,  this  </a:t>
            </a:r>
            <a:r>
              <a:rPr lang="en-US" altLang="zh-CN" dirty="0" smtClean="0"/>
              <a:t>means that </a:t>
            </a:r>
            <a:r>
              <a:rPr lang="en-US" altLang="zh-CN" dirty="0" smtClean="0"/>
              <a:t>in </a:t>
            </a:r>
            <a:r>
              <a:rPr lang="en-US" altLang="zh-CN" dirty="0" smtClean="0"/>
              <a:t>conﬁgurations </a:t>
            </a:r>
            <a:r>
              <a:rPr lang="en-US" altLang="zh-CN" dirty="0" smtClean="0"/>
              <a:t>with contact, many of the particles will</a:t>
            </a:r>
          </a:p>
          <a:p>
            <a:r>
              <a:rPr lang="en-US" altLang="zh-CN" dirty="0" smtClean="0"/>
              <a:t>correspond to </a:t>
            </a:r>
            <a:r>
              <a:rPr lang="en-US" altLang="zh-CN" dirty="0" smtClean="0"/>
              <a:t>conﬁgurations </a:t>
            </a:r>
            <a:r>
              <a:rPr lang="en-US" altLang="zh-CN" dirty="0" smtClean="0"/>
              <a:t>in which bodies are </a:t>
            </a:r>
            <a:r>
              <a:rPr lang="en-US" altLang="zh-CN" dirty="0" smtClean="0"/>
              <a:t>overlapping or </a:t>
            </a:r>
            <a:r>
              <a:rPr lang="en-US" altLang="zh-CN" dirty="0" smtClean="0"/>
              <a:t>are separated when they should be touching.</a:t>
            </a:r>
          </a:p>
          <a:p>
            <a:endParaRPr lang="en-US" altLang="zh-CN" dirty="0" smtClean="0"/>
          </a:p>
          <a:p>
            <a:r>
              <a:rPr lang="en-US" altLang="zh-CN" dirty="0" smtClean="0"/>
              <a:t>Reject</a:t>
            </a:r>
            <a:r>
              <a:rPr lang="en-US" altLang="zh-CN" baseline="0" dirty="0" smtClean="0"/>
              <a:t>ion approach would fail, because lower manifold sample generation will be very ineffective</a:t>
            </a:r>
            <a:endParaRPr lang="en-US" altLang="zh-CN" dirty="0" smtClean="0"/>
          </a:p>
          <a:p>
            <a:endParaRPr lang="en-US" altLang="zh-CN" dirty="0" smtClean="0"/>
          </a:p>
          <a:p>
            <a:r>
              <a:rPr lang="en-US" altLang="zh-CN" dirty="0" smtClean="0"/>
              <a:t>Parameters</a:t>
            </a:r>
            <a:r>
              <a:rPr lang="en-US" altLang="zh-CN" baseline="0" dirty="0" smtClean="0"/>
              <a:t> do vary with time or as the object moves , but </a:t>
            </a:r>
            <a:r>
              <a:rPr lang="en-US" altLang="zh-CN" dirty="0" smtClean="0"/>
              <a:t>No</a:t>
            </a:r>
            <a:r>
              <a:rPr lang="en-US" altLang="zh-CN" baseline="0" dirty="0" smtClean="0"/>
              <a:t> physically-motivated dynamics for the parameter</a:t>
            </a:r>
          </a:p>
          <a:p>
            <a:r>
              <a:rPr lang="en-US" altLang="zh-CN" baseline="0" dirty="0" smtClean="0"/>
              <a:t>System cannot generate useful estimate on the parameter that’s not impacting </a:t>
            </a:r>
          </a:p>
        </p:txBody>
      </p:sp>
      <p:sp>
        <p:nvSpPr>
          <p:cNvPr id="4" name="灯片编号占位符 3"/>
          <p:cNvSpPr>
            <a:spLocks noGrp="1"/>
          </p:cNvSpPr>
          <p:nvPr>
            <p:ph type="sldNum" sz="quarter" idx="10"/>
          </p:nvPr>
        </p:nvSpPr>
        <p:spPr/>
        <p:txBody>
          <a:bodyPr/>
          <a:lstStyle/>
          <a:p>
            <a:fld id="{3A5E6F0E-A61C-4F12-A6FA-3F8FDA190EE4}"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Instead</a:t>
            </a:r>
            <a:r>
              <a:rPr lang="en-US" altLang="zh-CN" baseline="0" dirty="0" smtClean="0"/>
              <a:t> of simply sampling the state by adding noise to the predicted </a:t>
            </a:r>
            <a:r>
              <a:rPr lang="en-US" altLang="zh-CN" baseline="0" dirty="0" smtClean="0"/>
              <a:t>state, </a:t>
            </a:r>
            <a:endParaRPr lang="en-US" altLang="zh-CN" baseline="0" dirty="0" smtClean="0"/>
          </a:p>
          <a:p>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fld id="{3A5E6F0E-A61C-4F12-A6FA-3F8FDA190EE4}"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lnSpcReduction="10000"/>
          </a:bodyPr>
          <a:lstStyle/>
          <a:p>
            <a:r>
              <a:rPr lang="en-US" altLang="zh-CN" baseline="0" dirty="0" smtClean="0"/>
              <a:t>The first is the system dynamic model. </a:t>
            </a:r>
            <a:r>
              <a:rPr lang="en-US" altLang="zh-CN" baseline="0" dirty="0" smtClean="0"/>
              <a:t>Right image shows the starting scene  of the work space. Left </a:t>
            </a:r>
            <a:r>
              <a:rPr lang="en-US" altLang="zh-CN" baseline="0" dirty="0" smtClean="0"/>
              <a:t>image shows the dynamic model </a:t>
            </a:r>
            <a:r>
              <a:rPr lang="en-US" altLang="zh-CN" baseline="0" dirty="0" smtClean="0"/>
              <a:t>during one </a:t>
            </a:r>
            <a:r>
              <a:rPr lang="en-US" altLang="zh-CN" baseline="0" dirty="0" smtClean="0"/>
              <a:t>time </a:t>
            </a:r>
            <a:r>
              <a:rPr lang="en-US" altLang="zh-CN" baseline="0" dirty="0" smtClean="0"/>
              <a:t>step.  </a:t>
            </a:r>
            <a:r>
              <a:rPr lang="en-US" altLang="zh-CN" baseline="0" dirty="0" smtClean="0"/>
              <a:t>The red dot with t=k denotes the current position of the object, while the other red dot is for the position at next time step from </a:t>
            </a:r>
            <a:r>
              <a:rPr lang="en-US" altLang="zh-CN" baseline="0" dirty="0" smtClean="0"/>
              <a:t>the </a:t>
            </a:r>
            <a:r>
              <a:rPr lang="en-US" altLang="zh-CN" baseline="0" dirty="0" smtClean="0"/>
              <a:t>deterministic model. </a:t>
            </a:r>
          </a:p>
          <a:p>
            <a:endParaRPr lang="en-US" altLang="zh-CN" baseline="0" dirty="0" smtClean="0"/>
          </a:p>
          <a:p>
            <a:r>
              <a:rPr lang="en-US" altLang="zh-CN" baseline="0" dirty="0" smtClean="0"/>
              <a:t>the </a:t>
            </a:r>
            <a:r>
              <a:rPr lang="en-US" altLang="zh-CN" baseline="0" dirty="0" smtClean="0"/>
              <a:t>green </a:t>
            </a:r>
            <a:r>
              <a:rPr lang="en-US" altLang="zh-CN" baseline="0" dirty="0" smtClean="0"/>
              <a:t>point cloud </a:t>
            </a:r>
            <a:r>
              <a:rPr lang="en-US" altLang="zh-CN" baseline="0" dirty="0" smtClean="0"/>
              <a:t>represents possible output of the dynamic model when noises </a:t>
            </a:r>
            <a:r>
              <a:rPr lang="en-US" altLang="zh-CN" baseline="0" dirty="0" smtClean="0"/>
              <a:t>are introduced. Each point in the </a:t>
            </a:r>
            <a:r>
              <a:rPr lang="en-US" altLang="zh-CN" baseline="0" dirty="0" err="1" smtClean="0"/>
              <a:t>pointcloud</a:t>
            </a:r>
            <a:r>
              <a:rPr lang="en-US" altLang="zh-CN" baseline="0" dirty="0" smtClean="0"/>
              <a:t> corresponds to a valid </a:t>
            </a:r>
            <a:endParaRPr lang="en-US" altLang="zh-CN" baseline="0" dirty="0" smtClean="0"/>
          </a:p>
          <a:p>
            <a:endParaRPr lang="zh-CN"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 second</a:t>
            </a:r>
            <a:r>
              <a:rPr lang="en-US" altLang="zh-CN" baseline="0" dirty="0" smtClean="0"/>
              <a:t> model is the perceptual</a:t>
            </a:r>
            <a:r>
              <a:rPr lang="en-US" altLang="zh-CN" dirty="0" smtClean="0"/>
              <a:t> model. It’s the probability that we</a:t>
            </a:r>
            <a:r>
              <a:rPr lang="en-US" altLang="zh-CN" baseline="0" dirty="0" smtClean="0"/>
              <a:t> have certain observations when the system is in a particular state. As in our case, vision detection on camera image will return us the observation </a:t>
            </a:r>
            <a:r>
              <a:rPr lang="en-US" altLang="zh-CN" baseline="0" dirty="0" smtClean="0"/>
              <a:t>result synthetic tactile sensor will give us the binary contact information on the </a:t>
            </a:r>
            <a:r>
              <a:rPr lang="en-US" altLang="zh-CN" baseline="0" dirty="0" err="1" smtClean="0"/>
              <a:t>fixels,for</a:t>
            </a:r>
            <a:r>
              <a:rPr lang="en-US" altLang="zh-CN" baseline="0" dirty="0" smtClean="0"/>
              <a:t> the camera data </a:t>
            </a:r>
            <a:r>
              <a:rPr lang="en-US" altLang="zh-CN" baseline="0" dirty="0" smtClean="0"/>
              <a:t>which should be slightly noised about the real position. So a normal distribution centered at system state is adopted here.</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3A5E6F0E-A61C-4F12-A6FA-3F8FDA190EE4}"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a:bodyPr>
          <a:lstStyle/>
          <a:p>
            <a:r>
              <a:rPr lang="en-US" altLang="zh-CN" sz="1200" kern="1200" baseline="0" dirty="0" smtClean="0">
                <a:solidFill>
                  <a:schemeClr val="tx1"/>
                </a:solidFill>
                <a:latin typeface="+mn-lt"/>
                <a:ea typeface="+mn-ea"/>
                <a:cs typeface="+mn-cs"/>
              </a:rPr>
              <a:t>This demo is from using particle filter in one of our planar grasping experiment.</a:t>
            </a:r>
          </a:p>
          <a:p>
            <a:endParaRPr lang="en-US" altLang="zh-CN" sz="1200" kern="1200" baseline="0" dirty="0" smtClean="0">
              <a:solidFill>
                <a:schemeClr val="tx1"/>
              </a:solidFill>
              <a:latin typeface="+mn-lt"/>
              <a:ea typeface="+mn-ea"/>
              <a:cs typeface="+mn-cs"/>
            </a:endParaRPr>
          </a:p>
          <a:p>
            <a:r>
              <a:rPr lang="en-US" altLang="zh-CN" sz="1200" kern="1200" baseline="0" dirty="0" smtClean="0">
                <a:solidFill>
                  <a:schemeClr val="tx1"/>
                </a:solidFill>
                <a:latin typeface="+mn-lt"/>
                <a:ea typeface="+mn-ea"/>
                <a:cs typeface="+mn-cs"/>
              </a:rPr>
              <a:t>Talk about the green curve, point </a:t>
            </a:r>
            <a:r>
              <a:rPr lang="en-US" altLang="zh-CN" sz="1200" kern="1200" baseline="0" dirty="0" smtClean="0">
                <a:solidFill>
                  <a:schemeClr val="tx1"/>
                </a:solidFill>
                <a:latin typeface="+mn-lt"/>
                <a:ea typeface="+mn-ea"/>
                <a:cs typeface="+mn-cs"/>
              </a:rPr>
              <a:t>cloud, </a:t>
            </a:r>
            <a:r>
              <a:rPr lang="en-US" altLang="zh-CN" sz="1200" kern="1200" baseline="0" dirty="0" smtClean="0">
                <a:solidFill>
                  <a:schemeClr val="tx1"/>
                </a:solidFill>
                <a:latin typeface="+mn-lt"/>
                <a:ea typeface="+mn-ea"/>
                <a:cs typeface="+mn-cs"/>
              </a:rPr>
              <a:t>introduce more before the video begins. Describe what will happen in the video. </a:t>
            </a:r>
          </a:p>
          <a:p>
            <a:endParaRPr lang="en-US" altLang="zh-CN" sz="1200" kern="1200" baseline="0" dirty="0" smtClean="0">
              <a:solidFill>
                <a:schemeClr val="tx1"/>
              </a:solidFill>
              <a:latin typeface="+mn-lt"/>
              <a:ea typeface="+mn-ea"/>
              <a:cs typeface="+mn-cs"/>
            </a:endParaRPr>
          </a:p>
          <a:p>
            <a:r>
              <a:rPr lang="en-US" altLang="zh-CN" sz="1200" kern="1200" baseline="0" dirty="0" smtClean="0">
                <a:solidFill>
                  <a:schemeClr val="tx1"/>
                </a:solidFill>
                <a:latin typeface="+mn-lt"/>
                <a:ea typeface="+mn-ea"/>
                <a:cs typeface="+mn-cs"/>
              </a:rPr>
              <a:t>The </a:t>
            </a:r>
            <a:r>
              <a:rPr lang="en-US" altLang="zh-CN" sz="1200" kern="1200" baseline="0" dirty="0" smtClean="0">
                <a:solidFill>
                  <a:schemeClr val="tx1"/>
                </a:solidFill>
                <a:latin typeface="+mn-lt"/>
                <a:ea typeface="+mn-ea"/>
                <a:cs typeface="+mn-cs"/>
              </a:rPr>
              <a:t>top videos show </a:t>
            </a:r>
            <a:r>
              <a:rPr lang="en-US" altLang="zh-CN" sz="1200" kern="1200" baseline="0" dirty="0" smtClean="0">
                <a:solidFill>
                  <a:schemeClr val="tx1"/>
                </a:solidFill>
                <a:latin typeface="+mn-lt"/>
                <a:ea typeface="+mn-ea"/>
                <a:cs typeface="+mn-cs"/>
              </a:rPr>
              <a:t>the filtering process and estimated scenario.  And the </a:t>
            </a:r>
            <a:r>
              <a:rPr lang="en-US" altLang="zh-CN" sz="1200" kern="1200" baseline="0" dirty="0" smtClean="0">
                <a:solidFill>
                  <a:schemeClr val="tx1"/>
                </a:solidFill>
                <a:latin typeface="+mn-lt"/>
                <a:ea typeface="+mn-ea"/>
                <a:cs typeface="+mn-cs"/>
              </a:rPr>
              <a:t>bottom row is </a:t>
            </a:r>
            <a:r>
              <a:rPr lang="en-US" altLang="zh-CN" sz="1200" kern="1200" baseline="0" dirty="0" smtClean="0">
                <a:solidFill>
                  <a:schemeClr val="tx1"/>
                </a:solidFill>
                <a:latin typeface="+mn-lt"/>
                <a:ea typeface="+mn-ea"/>
                <a:cs typeface="+mn-cs"/>
              </a:rPr>
              <a:t>about estimating the parameters</a:t>
            </a:r>
            <a:r>
              <a:rPr lang="en-US" altLang="zh-CN" sz="1200" kern="1200" baseline="0" dirty="0" smtClean="0">
                <a:solidFill>
                  <a:schemeClr val="tx1"/>
                </a:solidFill>
                <a:latin typeface="+mn-lt"/>
                <a:ea typeface="+mn-ea"/>
                <a:cs typeface="+mn-cs"/>
              </a:rPr>
              <a:t>.   </a:t>
            </a:r>
            <a:r>
              <a:rPr lang="en-US" altLang="zh-CN" sz="1200" kern="1200" baseline="0" dirty="0" smtClean="0">
                <a:solidFill>
                  <a:schemeClr val="tx1"/>
                </a:solidFill>
                <a:latin typeface="+mn-lt"/>
                <a:ea typeface="+mn-ea"/>
                <a:cs typeface="+mn-cs"/>
              </a:rPr>
              <a:t>These blue dots are hypothesis of where the object is. The color of the dots denote their weights. Red means higher weight, while blue means low weight. As the process goes on,  the particle filter algorithm keeps deciding which particles are more likely to be the exact object’s position based on the dynamic model and observation data</a:t>
            </a:r>
          </a:p>
          <a:p>
            <a:endParaRPr lang="en-US" altLang="zh-CN" sz="1200" kern="1200" baseline="0" dirty="0" smtClean="0">
              <a:solidFill>
                <a:schemeClr val="tx1"/>
              </a:solidFill>
              <a:latin typeface="+mn-lt"/>
              <a:ea typeface="+mn-ea"/>
              <a:cs typeface="+mn-cs"/>
            </a:endParaRPr>
          </a:p>
          <a:p>
            <a:r>
              <a:rPr lang="en-US" altLang="zh-CN" sz="1200" kern="1200" baseline="0" dirty="0" smtClean="0">
                <a:solidFill>
                  <a:schemeClr val="tx1"/>
                </a:solidFill>
                <a:latin typeface="+mn-lt"/>
                <a:ea typeface="+mn-ea"/>
                <a:cs typeface="+mn-cs"/>
              </a:rPr>
              <a:t>You may notice that before the actuator actually touches the object, particles were all centered about the starting position.  </a:t>
            </a:r>
          </a:p>
          <a:p>
            <a:endParaRPr lang="en-US" altLang="zh-CN" sz="1200" kern="1200" baseline="0" dirty="0" smtClean="0">
              <a:solidFill>
                <a:schemeClr val="tx1"/>
              </a:solidFill>
              <a:latin typeface="+mn-lt"/>
              <a:ea typeface="+mn-ea"/>
              <a:cs typeface="+mn-cs"/>
            </a:endParaRPr>
          </a:p>
          <a:p>
            <a:r>
              <a:rPr lang="en-US" altLang="zh-CN" sz="1200" kern="1200" baseline="0" dirty="0" smtClean="0">
                <a:solidFill>
                  <a:schemeClr val="tx1"/>
                </a:solidFill>
                <a:latin typeface="+mn-lt"/>
                <a:ea typeface="+mn-ea"/>
                <a:cs typeface="+mn-cs"/>
              </a:rPr>
              <a:t>The black line represents the nominal simulated trajectory.  This is from simulating the whole process using our calibrated parameter. This is a well calibrated experiment, which means the calibrated parameter matches the experiment well</a:t>
            </a:r>
            <a:r>
              <a:rPr lang="en-US" altLang="zh-CN" sz="1200" kern="1200" baseline="0" dirty="0" smtClean="0">
                <a:solidFill>
                  <a:schemeClr val="tx1"/>
                </a:solidFill>
                <a:latin typeface="+mn-lt"/>
                <a:ea typeface="+mn-ea"/>
                <a:cs typeface="+mn-cs"/>
              </a:rPr>
              <a:t>. Red line invisible close to the observed trajectory, is the filtered result. </a:t>
            </a:r>
            <a:r>
              <a:rPr lang="en-US" altLang="zh-CN" sz="1200" kern="1200" baseline="0" dirty="0" smtClean="0">
                <a:solidFill>
                  <a:schemeClr val="tx1"/>
                </a:solidFill>
                <a:latin typeface="+mn-lt"/>
                <a:ea typeface="+mn-ea"/>
                <a:cs typeface="+mn-cs"/>
              </a:rPr>
              <a:t>But we still can see that the filtered trajectory is closer to the observed data. And we can see that the parameters differ from the calibrated parameter.</a:t>
            </a:r>
          </a:p>
          <a:p>
            <a:endParaRPr lang="zh-CN" altLang="en-US" dirty="0"/>
          </a:p>
        </p:txBody>
      </p:sp>
      <p:sp>
        <p:nvSpPr>
          <p:cNvPr id="4" name="灯片编号占位符 3"/>
          <p:cNvSpPr>
            <a:spLocks noGrp="1"/>
          </p:cNvSpPr>
          <p:nvPr>
            <p:ph type="sldNum" sz="quarter" idx="10"/>
          </p:nvPr>
        </p:nvSpPr>
        <p:spPr/>
        <p:txBody>
          <a:bodyPr/>
          <a:lstStyle/>
          <a:p>
            <a:fld id="{3A5E6F0E-A61C-4F12-A6FA-3F8FDA190EE4}"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1">
        <a:schemeClr val="bg2"/>
      </p:bgRef>
    </p:bg>
    <p:spTree>
      <p:nvGrpSpPr>
        <p:cNvPr id="1" name=""/>
        <p:cNvGrpSpPr/>
        <p:nvPr/>
      </p:nvGrpSpPr>
      <p:grpSpPr>
        <a:xfrm>
          <a:off x="0" y="0"/>
          <a:ext cx="0" cy="0"/>
          <a:chOff x="0" y="0"/>
          <a:chExt cx="0" cy="0"/>
        </a:xfrm>
      </p:grpSpPr>
      <p:sp>
        <p:nvSpPr>
          <p:cNvPr id="7" name="矩形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标题 7"/>
          <p:cNvSpPr>
            <a:spLocks noGrp="1"/>
          </p:cNvSpPr>
          <p:nvPr>
            <p:ph type="ctrTitle"/>
          </p:nvPr>
        </p:nvSpPr>
        <p:spPr>
          <a:xfrm>
            <a:off x="2362200" y="4038600"/>
            <a:ext cx="6477000" cy="1828800"/>
          </a:xfrm>
        </p:spPr>
        <p:txBody>
          <a:bodyPr anchor="b"/>
          <a:lstStyle>
            <a:lvl1pPr>
              <a:defRPr cap="all" baseline="0"/>
            </a:lvl1pPr>
          </a:lstStyle>
          <a:p>
            <a:r>
              <a:rPr kumimoji="0" lang="zh-CN" altLang="en-US" smtClean="0"/>
              <a:t>单击此处编辑母版标题样式</a:t>
            </a:r>
            <a:endParaRPr kumimoji="0" lang="en-US"/>
          </a:p>
        </p:txBody>
      </p:sp>
      <p:sp>
        <p:nvSpPr>
          <p:cNvPr id="9" name="副标题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28" name="日期占位符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625EF7F7-3D9C-48F7-AFD4-25F03259CC19}" type="datetimeFigureOut">
              <a:rPr lang="en-US" smtClean="0"/>
              <a:pPr/>
              <a:t>5/9/2011</a:t>
            </a:fld>
            <a:endParaRPr lang="en-US"/>
          </a:p>
        </p:txBody>
      </p:sp>
      <p:sp>
        <p:nvSpPr>
          <p:cNvPr id="17" name="页脚占位符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灯片编号占位符 28"/>
          <p:cNvSpPr>
            <a:spLocks noGrp="1"/>
          </p:cNvSpPr>
          <p:nvPr>
            <p:ph type="sldNum" sz="quarter" idx="12"/>
          </p:nvPr>
        </p:nvSpPr>
        <p:spPr>
          <a:xfrm>
            <a:off x="8001000" y="228600"/>
            <a:ext cx="838200" cy="381000"/>
          </a:xfrm>
        </p:spPr>
        <p:txBody>
          <a:bodyPr/>
          <a:lstStyle>
            <a:lvl1pPr>
              <a:defRPr>
                <a:solidFill>
                  <a:schemeClr val="tx2"/>
                </a:solidFill>
              </a:defRPr>
            </a:lvl1pPr>
          </a:lstStyle>
          <a:p>
            <a:fld id="{89D31EE9-EA42-4C0C-89EF-FDDD68F1F6F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625EF7F7-3D9C-48F7-AFD4-25F03259CC19}" type="datetimeFigureOut">
              <a:rPr lang="en-US" smtClean="0"/>
              <a:pPr/>
              <a:t>5/9/2011</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89D31EE9-EA42-4C0C-89EF-FDDD68F1F6F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bg>
      <p:bgRef idx="1001">
        <a:schemeClr val="bg1"/>
      </p:bgRef>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53200" y="609600"/>
            <a:ext cx="2057400" cy="5516563"/>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609600"/>
            <a:ext cx="5562600" cy="5516564"/>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a:xfrm>
            <a:off x="6553200" y="6248402"/>
            <a:ext cx="2209800" cy="365125"/>
          </a:xfrm>
        </p:spPr>
        <p:txBody>
          <a:bodyPr/>
          <a:lstStyle/>
          <a:p>
            <a:fld id="{625EF7F7-3D9C-48F7-AFD4-25F03259CC19}" type="datetimeFigureOut">
              <a:rPr lang="en-US" smtClean="0"/>
              <a:pPr/>
              <a:t>5/9/2011</a:t>
            </a:fld>
            <a:endParaRPr lang="en-US"/>
          </a:p>
        </p:txBody>
      </p:sp>
      <p:sp>
        <p:nvSpPr>
          <p:cNvPr id="5" name="页脚占位符 4"/>
          <p:cNvSpPr>
            <a:spLocks noGrp="1"/>
          </p:cNvSpPr>
          <p:nvPr>
            <p:ph type="ftr" sz="quarter" idx="11"/>
          </p:nvPr>
        </p:nvSpPr>
        <p:spPr>
          <a:xfrm>
            <a:off x="457201" y="6248207"/>
            <a:ext cx="5573483" cy="365125"/>
          </a:xfrm>
        </p:spPr>
        <p:txBody>
          <a:bodyPr/>
          <a:lstStyle/>
          <a:p>
            <a:endParaRPr lang="en-US"/>
          </a:p>
        </p:txBody>
      </p:sp>
      <p:sp>
        <p:nvSpPr>
          <p:cNvPr id="7" name="矩形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矩形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矩形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灯片编号占位符 5"/>
          <p:cNvSpPr>
            <a:spLocks noGrp="1"/>
          </p:cNvSpPr>
          <p:nvPr>
            <p:ph type="sldNum" sz="quarter" idx="12"/>
          </p:nvPr>
        </p:nvSpPr>
        <p:spPr>
          <a:xfrm rot="5400000">
            <a:off x="5989638" y="144462"/>
            <a:ext cx="533400" cy="244476"/>
          </a:xfrm>
        </p:spPr>
        <p:txBody>
          <a:bodyPr/>
          <a:lstStyle/>
          <a:p>
            <a:fld id="{89D31EE9-EA42-4C0C-89EF-FDDD68F1F6F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12648" y="228600"/>
            <a:ext cx="8153400" cy="990600"/>
          </a:xfrm>
        </p:spPr>
        <p:txBody>
          <a:bodyPr/>
          <a:lstStyle/>
          <a:p>
            <a:r>
              <a:rPr kumimoji="0" lang="zh-CN" altLang="en-US" smtClean="0"/>
              <a:t>单击此处编辑母版标题样式</a:t>
            </a:r>
            <a:endParaRPr kumimoji="0" lang="en-US"/>
          </a:p>
        </p:txBody>
      </p:sp>
      <p:sp>
        <p:nvSpPr>
          <p:cNvPr id="4" name="日期占位符 3"/>
          <p:cNvSpPr>
            <a:spLocks noGrp="1"/>
          </p:cNvSpPr>
          <p:nvPr>
            <p:ph type="dt" sz="half" idx="10"/>
          </p:nvPr>
        </p:nvSpPr>
        <p:spPr/>
        <p:txBody>
          <a:bodyPr/>
          <a:lstStyle/>
          <a:p>
            <a:fld id="{625EF7F7-3D9C-48F7-AFD4-25F03259CC19}" type="datetimeFigureOut">
              <a:rPr lang="en-US" smtClean="0"/>
              <a:pPr/>
              <a:t>5/9/2011</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lvl1pPr>
              <a:defRPr>
                <a:solidFill>
                  <a:srgbClr val="FFFFFF"/>
                </a:solidFill>
              </a:defRPr>
            </a:lvl1pPr>
          </a:lstStyle>
          <a:p>
            <a:fld id="{89D31EE9-EA42-4C0C-89EF-FDDD68F1F6F6}" type="slidenum">
              <a:rPr lang="en-US" smtClean="0"/>
              <a:pPr/>
              <a:t>‹#›</a:t>
            </a:fld>
            <a:endParaRPr lang="en-US"/>
          </a:p>
        </p:txBody>
      </p:sp>
      <p:sp>
        <p:nvSpPr>
          <p:cNvPr id="8" name="内容占位符 7"/>
          <p:cNvSpPr>
            <a:spLocks noGrp="1"/>
          </p:cNvSpPr>
          <p:nvPr>
            <p:ph sz="quarter" idx="1"/>
          </p:nvPr>
        </p:nvSpPr>
        <p:spPr>
          <a:xfrm>
            <a:off x="612648" y="1600200"/>
            <a:ext cx="8153400" cy="44958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3">
        <a:schemeClr val="bg1"/>
      </p:bgRef>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7" name="矩形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zh-CN" altLang="en-US" smtClean="0"/>
              <a:t>单击此处编辑母版标题样式</a:t>
            </a:r>
            <a:endParaRPr kumimoji="0" lang="en-US"/>
          </a:p>
        </p:txBody>
      </p:sp>
      <p:sp>
        <p:nvSpPr>
          <p:cNvPr id="12" name="日期占位符 11"/>
          <p:cNvSpPr>
            <a:spLocks noGrp="1"/>
          </p:cNvSpPr>
          <p:nvPr>
            <p:ph type="dt" sz="half" idx="10"/>
          </p:nvPr>
        </p:nvSpPr>
        <p:spPr/>
        <p:txBody>
          <a:bodyPr/>
          <a:lstStyle/>
          <a:p>
            <a:fld id="{625EF7F7-3D9C-48F7-AFD4-25F03259CC19}" type="datetimeFigureOut">
              <a:rPr lang="en-US" smtClean="0"/>
              <a:pPr/>
              <a:t>5/9/2011</a:t>
            </a:fld>
            <a:endParaRPr lang="en-US"/>
          </a:p>
        </p:txBody>
      </p:sp>
      <p:sp>
        <p:nvSpPr>
          <p:cNvPr id="13" name="灯片编号占位符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9D31EE9-EA42-4C0C-89EF-FDDD68F1F6F6}" type="slidenum">
              <a:rPr lang="en-US" smtClean="0"/>
              <a:pPr/>
              <a:t>‹#›</a:t>
            </a:fld>
            <a:endParaRPr lang="en-US"/>
          </a:p>
        </p:txBody>
      </p:sp>
      <p:sp>
        <p:nvSpPr>
          <p:cNvPr id="14" name="页脚占位符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9" name="内容占位符 8"/>
          <p:cNvSpPr>
            <a:spLocks noGrp="1"/>
          </p:cNvSpPr>
          <p:nvPr>
            <p:ph sz="quarter" idx="1"/>
          </p:nvPr>
        </p:nvSpPr>
        <p:spPr>
          <a:xfrm>
            <a:off x="609600" y="1589567"/>
            <a:ext cx="3886200" cy="45720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1" name="内容占位符 10"/>
          <p:cNvSpPr>
            <a:spLocks noGrp="1"/>
          </p:cNvSpPr>
          <p:nvPr>
            <p:ph sz="quarter" idx="2"/>
          </p:nvPr>
        </p:nvSpPr>
        <p:spPr>
          <a:xfrm>
            <a:off x="4844901" y="1589567"/>
            <a:ext cx="3886200" cy="45720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8" name="日期占位符 7"/>
          <p:cNvSpPr>
            <a:spLocks noGrp="1"/>
          </p:cNvSpPr>
          <p:nvPr>
            <p:ph type="dt" sz="half" idx="15"/>
          </p:nvPr>
        </p:nvSpPr>
        <p:spPr/>
        <p:txBody>
          <a:bodyPr rtlCol="0"/>
          <a:lstStyle/>
          <a:p>
            <a:fld id="{625EF7F7-3D9C-48F7-AFD4-25F03259CC19}" type="datetimeFigureOut">
              <a:rPr lang="en-US" smtClean="0"/>
              <a:pPr/>
              <a:t>5/9/2011</a:t>
            </a:fld>
            <a:endParaRPr lang="en-US"/>
          </a:p>
        </p:txBody>
      </p:sp>
      <p:sp>
        <p:nvSpPr>
          <p:cNvPr id="10" name="灯片编号占位符 9"/>
          <p:cNvSpPr>
            <a:spLocks noGrp="1"/>
          </p:cNvSpPr>
          <p:nvPr>
            <p:ph type="sldNum" sz="quarter" idx="16"/>
          </p:nvPr>
        </p:nvSpPr>
        <p:spPr/>
        <p:txBody>
          <a:bodyPr rtlCol="0"/>
          <a:lstStyle/>
          <a:p>
            <a:fld id="{89D31EE9-EA42-4C0C-89EF-FDDD68F1F6F6}" type="slidenum">
              <a:rPr lang="en-US" smtClean="0"/>
              <a:pPr/>
              <a:t>‹#›</a:t>
            </a:fld>
            <a:endParaRPr lang="en-US"/>
          </a:p>
        </p:txBody>
      </p:sp>
      <p:sp>
        <p:nvSpPr>
          <p:cNvPr id="12" name="页脚占位符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33400" y="273050"/>
            <a:ext cx="8153400" cy="869950"/>
          </a:xfrm>
        </p:spPr>
        <p:txBody>
          <a:bodyPr anchor="ctr"/>
          <a:lstStyle>
            <a:lvl1pPr>
              <a:defRPr/>
            </a:lvl1pPr>
          </a:lstStyle>
          <a:p>
            <a:r>
              <a:rPr kumimoji="0" lang="zh-CN" altLang="en-US" smtClean="0"/>
              <a:t>单击此处编辑母版标题样式</a:t>
            </a:r>
            <a:endParaRPr kumimoji="0" lang="en-US"/>
          </a:p>
        </p:txBody>
      </p:sp>
      <p:sp>
        <p:nvSpPr>
          <p:cNvPr id="11" name="内容占位符 10"/>
          <p:cNvSpPr>
            <a:spLocks noGrp="1"/>
          </p:cNvSpPr>
          <p:nvPr>
            <p:ph sz="quarter" idx="2"/>
          </p:nvPr>
        </p:nvSpPr>
        <p:spPr>
          <a:xfrm>
            <a:off x="609600" y="2438400"/>
            <a:ext cx="3886200" cy="35814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3" name="内容占位符 12"/>
          <p:cNvSpPr>
            <a:spLocks noGrp="1"/>
          </p:cNvSpPr>
          <p:nvPr>
            <p:ph sz="quarter" idx="4"/>
          </p:nvPr>
        </p:nvSpPr>
        <p:spPr>
          <a:xfrm>
            <a:off x="4800600" y="2438400"/>
            <a:ext cx="3886200" cy="35814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0" name="日期占位符 9"/>
          <p:cNvSpPr>
            <a:spLocks noGrp="1"/>
          </p:cNvSpPr>
          <p:nvPr>
            <p:ph type="dt" sz="half" idx="15"/>
          </p:nvPr>
        </p:nvSpPr>
        <p:spPr/>
        <p:txBody>
          <a:bodyPr rtlCol="0"/>
          <a:lstStyle/>
          <a:p>
            <a:fld id="{625EF7F7-3D9C-48F7-AFD4-25F03259CC19}" type="datetimeFigureOut">
              <a:rPr lang="en-US" smtClean="0"/>
              <a:pPr/>
              <a:t>5/9/2011</a:t>
            </a:fld>
            <a:endParaRPr lang="en-US"/>
          </a:p>
        </p:txBody>
      </p:sp>
      <p:sp>
        <p:nvSpPr>
          <p:cNvPr id="12" name="灯片编号占位符 11"/>
          <p:cNvSpPr>
            <a:spLocks noGrp="1"/>
          </p:cNvSpPr>
          <p:nvPr>
            <p:ph type="sldNum" sz="quarter" idx="16"/>
          </p:nvPr>
        </p:nvSpPr>
        <p:spPr/>
        <p:txBody>
          <a:bodyPr rtlCol="0"/>
          <a:lstStyle/>
          <a:p>
            <a:fld id="{89D31EE9-EA42-4C0C-89EF-FDDD68F1F6F6}" type="slidenum">
              <a:rPr lang="en-US" smtClean="0"/>
              <a:pPr/>
              <a:t>‹#›</a:t>
            </a:fld>
            <a:endParaRPr lang="en-US"/>
          </a:p>
        </p:txBody>
      </p:sp>
      <p:sp>
        <p:nvSpPr>
          <p:cNvPr id="14" name="页脚占位符 13"/>
          <p:cNvSpPr>
            <a:spLocks noGrp="1"/>
          </p:cNvSpPr>
          <p:nvPr>
            <p:ph type="ftr" sz="quarter" idx="17"/>
          </p:nvPr>
        </p:nvSpPr>
        <p:spPr/>
        <p:txBody>
          <a:bodyPr rtlCol="0"/>
          <a:lstStyle/>
          <a:p>
            <a:endParaRPr lang="en-US"/>
          </a:p>
        </p:txBody>
      </p:sp>
      <p:sp>
        <p:nvSpPr>
          <p:cNvPr id="16" name="文本占位符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zh-CN" altLang="en-US" smtClean="0"/>
              <a:t>单击此处编辑母版文本样式</a:t>
            </a:r>
          </a:p>
        </p:txBody>
      </p:sp>
      <p:sp>
        <p:nvSpPr>
          <p:cNvPr id="15" name="文本占位符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zh-CN" altLang="en-US" smtClean="0"/>
              <a:t>单击此处编辑母版文本样式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625EF7F7-3D9C-48F7-AFD4-25F03259CC19}" type="datetimeFigureOut">
              <a:rPr lang="en-US" smtClean="0"/>
              <a:pPr/>
              <a:t>5/9/2011</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lvl1pPr>
              <a:defRPr>
                <a:solidFill>
                  <a:srgbClr val="FFFFFF"/>
                </a:solidFill>
              </a:defRPr>
            </a:lvl1pPr>
          </a:lstStyle>
          <a:p>
            <a:fld id="{89D31EE9-EA42-4C0C-89EF-FDDD68F1F6F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25EF7F7-3D9C-48F7-AFD4-25F03259CC19}" type="datetimeFigureOut">
              <a:rPr lang="en-US" smtClean="0"/>
              <a:pPr/>
              <a:t>5/9/2011</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a:xfrm>
            <a:off x="0" y="6248400"/>
            <a:ext cx="533400" cy="381000"/>
          </a:xfrm>
        </p:spPr>
        <p:txBody>
          <a:bodyPr/>
          <a:lstStyle>
            <a:lvl1pPr>
              <a:defRPr>
                <a:solidFill>
                  <a:schemeClr val="tx2"/>
                </a:solidFill>
              </a:defRPr>
            </a:lvl1pPr>
          </a:lstStyle>
          <a:p>
            <a:fld id="{89D31EE9-EA42-4C0C-89EF-FDDD68F1F6F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8077200" cy="869950"/>
          </a:xfrm>
        </p:spPr>
        <p:txBody>
          <a:bodyPr anchor="ctr"/>
          <a:lstStyle>
            <a:lvl1pPr algn="l">
              <a:buNone/>
              <a:defRPr sz="4400" b="0"/>
            </a:lvl1pPr>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p:txBody>
          <a:bodyPr/>
          <a:lstStyle/>
          <a:p>
            <a:fld id="{625EF7F7-3D9C-48F7-AFD4-25F03259CC19}" type="datetimeFigureOut">
              <a:rPr lang="en-US" smtClean="0"/>
              <a:pPr/>
              <a:t>5/9/2011</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lvl1pPr>
              <a:defRPr>
                <a:solidFill>
                  <a:srgbClr val="FFFFFF"/>
                </a:solidFill>
              </a:defRPr>
            </a:lvl1pPr>
          </a:lstStyle>
          <a:p>
            <a:fld id="{89D31EE9-EA42-4C0C-89EF-FDDD68F1F6F6}" type="slidenum">
              <a:rPr lang="en-US" smtClean="0"/>
              <a:pPr/>
              <a:t>‹#›</a:t>
            </a:fld>
            <a:endParaRPr lang="en-US"/>
          </a:p>
        </p:txBody>
      </p:sp>
      <p:sp>
        <p:nvSpPr>
          <p:cNvPr id="3" name="文本占位符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p>
        </p:txBody>
      </p:sp>
      <p:sp>
        <p:nvSpPr>
          <p:cNvPr id="9" name="内容占位符 8"/>
          <p:cNvSpPr>
            <a:spLocks noGrp="1"/>
          </p:cNvSpPr>
          <p:nvPr>
            <p:ph sz="quarter" idx="1"/>
          </p:nvPr>
        </p:nvSpPr>
        <p:spPr>
          <a:xfrm>
            <a:off x="2362200" y="1752600"/>
            <a:ext cx="6400800" cy="44196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Ref idx="1003">
        <a:schemeClr val="bg2"/>
      </p:bgRef>
    </p:bg>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zh-CN" altLang="en-US" smtClean="0"/>
              <a:t>单击此处编辑母版文本样式</a:t>
            </a:r>
          </a:p>
        </p:txBody>
      </p:sp>
      <p:sp>
        <p:nvSpPr>
          <p:cNvPr id="8" name="矩形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zh-CN" altLang="en-US" smtClean="0"/>
              <a:t>单击此处编辑母版标题样式</a:t>
            </a:r>
            <a:endParaRPr kumimoji="0" lang="en-US"/>
          </a:p>
        </p:txBody>
      </p:sp>
      <p:sp>
        <p:nvSpPr>
          <p:cNvPr id="11" name="矩形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日期占位符 11"/>
          <p:cNvSpPr>
            <a:spLocks noGrp="1"/>
          </p:cNvSpPr>
          <p:nvPr>
            <p:ph type="dt" sz="half" idx="10"/>
          </p:nvPr>
        </p:nvSpPr>
        <p:spPr>
          <a:xfrm>
            <a:off x="6248400" y="6248400"/>
            <a:ext cx="2667000" cy="365125"/>
          </a:xfrm>
        </p:spPr>
        <p:txBody>
          <a:bodyPr rtlCol="0"/>
          <a:lstStyle/>
          <a:p>
            <a:fld id="{625EF7F7-3D9C-48F7-AFD4-25F03259CC19}" type="datetimeFigureOut">
              <a:rPr lang="en-US" smtClean="0"/>
              <a:pPr/>
              <a:t>5/9/2011</a:t>
            </a:fld>
            <a:endParaRPr lang="en-US"/>
          </a:p>
        </p:txBody>
      </p:sp>
      <p:sp>
        <p:nvSpPr>
          <p:cNvPr id="13" name="灯片编号占位符 12"/>
          <p:cNvSpPr>
            <a:spLocks noGrp="1"/>
          </p:cNvSpPr>
          <p:nvPr>
            <p:ph type="sldNum" sz="quarter" idx="11"/>
          </p:nvPr>
        </p:nvSpPr>
        <p:spPr>
          <a:xfrm>
            <a:off x="0" y="4667249"/>
            <a:ext cx="1447800" cy="663578"/>
          </a:xfrm>
        </p:spPr>
        <p:txBody>
          <a:bodyPr rtlCol="0"/>
          <a:lstStyle>
            <a:lvl1pPr>
              <a:defRPr sz="2800"/>
            </a:lvl1pPr>
          </a:lstStyle>
          <a:p>
            <a:fld id="{89D31EE9-EA42-4C0C-89EF-FDDD68F1F6F6}" type="slidenum">
              <a:rPr lang="en-US" smtClean="0"/>
              <a:pPr/>
              <a:t>‹#›</a:t>
            </a:fld>
            <a:endParaRPr lang="en-US"/>
          </a:p>
        </p:txBody>
      </p:sp>
      <p:sp>
        <p:nvSpPr>
          <p:cNvPr id="14" name="页脚占位符 13"/>
          <p:cNvSpPr>
            <a:spLocks noGrp="1"/>
          </p:cNvSpPr>
          <p:nvPr>
            <p:ph type="ftr" sz="quarter" idx="12"/>
          </p:nvPr>
        </p:nvSpPr>
        <p:spPr>
          <a:xfrm>
            <a:off x="1600200" y="6248206"/>
            <a:ext cx="4572000" cy="365125"/>
          </a:xfrm>
        </p:spPr>
        <p:txBody>
          <a:bodyPr rtlCol="0"/>
          <a:lstStyle/>
          <a:p>
            <a:endParaRPr lang="en-US"/>
          </a:p>
        </p:txBody>
      </p:sp>
      <p:sp>
        <p:nvSpPr>
          <p:cNvPr id="3" name="图片占位符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zh-CN" altLang="en-US" smtClean="0"/>
              <a:t>单击图标添加图片</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标题占位符 21"/>
          <p:cNvSpPr>
            <a:spLocks noGrp="1"/>
          </p:cNvSpPr>
          <p:nvPr>
            <p:ph type="title"/>
          </p:nvPr>
        </p:nvSpPr>
        <p:spPr>
          <a:xfrm>
            <a:off x="609600" y="228600"/>
            <a:ext cx="8153400" cy="990600"/>
          </a:xfrm>
          <a:prstGeom prst="rect">
            <a:avLst/>
          </a:prstGeom>
        </p:spPr>
        <p:txBody>
          <a:bodyPr vert="horz" anchor="ctr">
            <a:normAutofit/>
          </a:body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4" name="日期占位符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625EF7F7-3D9C-48F7-AFD4-25F03259CC19}" type="datetimeFigureOut">
              <a:rPr lang="en-US" smtClean="0"/>
              <a:pPr/>
              <a:t>5/9/2011</a:t>
            </a:fld>
            <a:endParaRPr lang="en-US"/>
          </a:p>
        </p:txBody>
      </p:sp>
      <p:sp>
        <p:nvSpPr>
          <p:cNvPr id="3" name="页脚占位符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矩形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灯片编号占位符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9D31EE9-EA42-4C0C-89EF-FDDD68F1F6F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file:///D:\My%20Dropbox\Research\forPresentation\video\new_demo2.avi" TargetMode="Externa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file:///D:\My%20Dropbox\Research\forPresentation\video\filterImpoverishment.avi" TargetMode="Externa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file:///D:\My%20Dropbox\Research\forPresentation\video\filterNoResample.avi" TargetMode="Externa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file:///D:\My%20Dropbox\Research\forPresentation\video\new_demo1.avi" TargetMode="Externa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Toward Dynamic Grasp Acquisition: </a:t>
            </a:r>
            <a:br>
              <a:rPr lang="en-US" dirty="0" smtClean="0"/>
            </a:br>
            <a:r>
              <a:rPr lang="en-US" dirty="0" smtClean="0"/>
              <a:t>The G-SLAM Problem</a:t>
            </a:r>
            <a:endParaRPr lang="en-US" dirty="0"/>
          </a:p>
        </p:txBody>
      </p:sp>
      <p:sp>
        <p:nvSpPr>
          <p:cNvPr id="3" name="Subtitle 2"/>
          <p:cNvSpPr>
            <a:spLocks noGrp="1"/>
          </p:cNvSpPr>
          <p:nvPr>
            <p:ph type="subTitle" idx="1"/>
          </p:nvPr>
        </p:nvSpPr>
        <p:spPr/>
        <p:txBody>
          <a:bodyPr>
            <a:noAutofit/>
          </a:bodyPr>
          <a:lstStyle/>
          <a:p>
            <a:r>
              <a:rPr lang="en-US" sz="2000" dirty="0" smtClean="0"/>
              <a:t>Li (Emma) Zhang  and Jeff Trinkle</a:t>
            </a:r>
          </a:p>
          <a:p>
            <a:r>
              <a:rPr lang="en-US" sz="2000" dirty="0" smtClean="0"/>
              <a:t>Department of Computer Science, Rensselaer Polytechnic Institute</a:t>
            </a:r>
            <a:endParaRPr lang="en-US" sz="2000" dirty="0"/>
          </a:p>
        </p:txBody>
      </p:sp>
    </p:spTree>
    <p:extLst>
      <p:ext uri="{BB962C8B-B14F-4D97-AF65-F5344CB8AC3E}">
        <p14:creationId xmlns="" xmlns:p14="http://schemas.microsoft.com/office/powerpoint/2010/main" val="913335558"/>
      </p:ext>
    </p:extLst>
  </p:cSld>
  <p:clrMapOvr>
    <a:masterClrMapping/>
  </p:clrMapOvr>
  <p:transition advTm="968"/>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3400" y="0"/>
            <a:ext cx="8229600" cy="1143000"/>
          </a:xfrm>
        </p:spPr>
        <p:txBody>
          <a:bodyPr/>
          <a:lstStyle/>
          <a:p>
            <a:r>
              <a:rPr lang="en-US" altLang="zh-CN" dirty="0" smtClean="0"/>
              <a:t>Particle Filter – Algorithm</a:t>
            </a:r>
            <a:endParaRPr lang="zh-CN" altLang="en-US" dirty="0"/>
          </a:p>
        </p:txBody>
      </p:sp>
      <p:sp>
        <p:nvSpPr>
          <p:cNvPr id="3" name="内容占位符 2"/>
          <p:cNvSpPr>
            <a:spLocks noGrp="1"/>
          </p:cNvSpPr>
          <p:nvPr>
            <p:ph sz="quarter" idx="1"/>
          </p:nvPr>
        </p:nvSpPr>
        <p:spPr>
          <a:xfrm>
            <a:off x="457200" y="1447800"/>
            <a:ext cx="8229600" cy="5257800"/>
          </a:xfrm>
        </p:spPr>
        <p:txBody>
          <a:bodyPr>
            <a:normAutofit fontScale="92500" lnSpcReduction="10000"/>
          </a:bodyPr>
          <a:lstStyle/>
          <a:p>
            <a:r>
              <a:rPr lang="en-US" altLang="zh-CN" dirty="0" smtClean="0"/>
              <a:t>To start: </a:t>
            </a:r>
          </a:p>
          <a:p>
            <a:pPr lvl="1"/>
            <a:r>
              <a:rPr lang="en-US" altLang="zh-CN" dirty="0" smtClean="0"/>
              <a:t>sample from initial probability density function</a:t>
            </a:r>
          </a:p>
          <a:p>
            <a:r>
              <a:rPr lang="en-US" altLang="zh-CN" dirty="0" smtClean="0"/>
              <a:t>Prediction</a:t>
            </a:r>
          </a:p>
          <a:p>
            <a:pPr lvl="1"/>
            <a:r>
              <a:rPr lang="en-US" altLang="zh-CN" dirty="0" smtClean="0"/>
              <a:t>Each particle calculate its own state at the next time step using the system dynamic model, noise added</a:t>
            </a:r>
          </a:p>
          <a:p>
            <a:r>
              <a:rPr lang="en-US" altLang="zh-CN" dirty="0" smtClean="0"/>
              <a:t>Update:</a:t>
            </a:r>
          </a:p>
          <a:p>
            <a:pPr lvl="1"/>
            <a:r>
              <a:rPr lang="en-US" altLang="zh-CN" dirty="0" smtClean="0"/>
              <a:t>Each particle’s weight is multiplied by the likelihood of getting the sensor readings from that particle’s hypothesis</a:t>
            </a:r>
          </a:p>
          <a:p>
            <a:r>
              <a:rPr lang="en-US" altLang="zh-CN" dirty="0" smtClean="0"/>
              <a:t>Resample</a:t>
            </a:r>
          </a:p>
          <a:p>
            <a:pPr lvl="1"/>
            <a:r>
              <a:rPr lang="en-US" altLang="zh-CN" dirty="0" smtClean="0"/>
              <a:t>new set of particles are chosen such that each particle survives in proportion to its weight, and all weights are restored to equal</a:t>
            </a:r>
          </a:p>
          <a:p>
            <a:pPr lvl="1"/>
            <a:r>
              <a:rPr lang="en-US" altLang="zh-CN" dirty="0" smtClean="0"/>
              <a:t>Not necessarily happen every time step</a:t>
            </a:r>
          </a:p>
          <a:p>
            <a:endParaRPr lang="en-US" altLang="zh-CN" dirty="0" smtClean="0"/>
          </a:p>
          <a:p>
            <a:pPr lvl="1"/>
            <a:endParaRPr lang="en-US" altLang="zh-CN" dirty="0" smtClean="0"/>
          </a:p>
          <a:p>
            <a:pPr lvl="1"/>
            <a:endParaRPr lang="en-US" altLang="zh-CN" dirty="0" smtClean="0"/>
          </a:p>
          <a:p>
            <a:endParaRPr lang="en-US" altLang="zh-CN" dirty="0" smtClean="0"/>
          </a:p>
          <a:p>
            <a:endParaRPr lang="en-US" altLang="zh-CN" dirty="0" smtClean="0"/>
          </a:p>
          <a:p>
            <a:endParaRPr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Demo 2: A Parameter Calibration Outlier </a:t>
            </a:r>
            <a:endParaRPr lang="zh-CN" altLang="en-US" dirty="0"/>
          </a:p>
        </p:txBody>
      </p:sp>
      <p:pic>
        <p:nvPicPr>
          <p:cNvPr id="4" name="new_demo2.avi">
            <a:hlinkClick r:id="" action="ppaction://media"/>
          </p:cNvPr>
          <p:cNvPicPr>
            <a:picLocks noGrp="1" noRot="1" noChangeAspect="1"/>
          </p:cNvPicPr>
          <p:nvPr>
            <p:ph sz="quarter" idx="1"/>
            <a:videoFile r:link="rId1"/>
          </p:nvPr>
        </p:nvPicPr>
        <p:blipFill>
          <a:blip r:embed="rId4" cstate="print"/>
          <a:stretch>
            <a:fillRect/>
          </a:stretch>
        </p:blipFill>
        <p:spPr>
          <a:xfrm>
            <a:off x="-914400" y="1600200"/>
            <a:ext cx="10936112" cy="47244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p:cTn id="7" fill="remove"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0248" y="228600"/>
            <a:ext cx="9521952" cy="990600"/>
          </a:xfrm>
        </p:spPr>
        <p:txBody>
          <a:bodyPr>
            <a:normAutofit/>
          </a:bodyPr>
          <a:lstStyle/>
          <a:p>
            <a:r>
              <a:rPr lang="en-US" altLang="zh-CN" dirty="0" smtClean="0"/>
              <a:t>Comparison with Kalman Filter</a:t>
            </a:r>
            <a:endParaRPr lang="zh-CN" altLang="en-US" dirty="0"/>
          </a:p>
        </p:txBody>
      </p:sp>
      <p:pic>
        <p:nvPicPr>
          <p:cNvPr id="3074" name="Picture 2"/>
          <p:cNvPicPr>
            <a:picLocks noGrp="1" noChangeAspect="1" noChangeArrowheads="1"/>
          </p:cNvPicPr>
          <p:nvPr>
            <p:ph sz="quarter" idx="1"/>
          </p:nvPr>
        </p:nvPicPr>
        <p:blipFill>
          <a:blip r:embed="rId3" cstate="print"/>
          <a:srcRect/>
          <a:stretch>
            <a:fillRect/>
          </a:stretch>
        </p:blipFill>
        <p:spPr bwMode="auto">
          <a:xfrm>
            <a:off x="-228600" y="2057400"/>
            <a:ext cx="6545130" cy="3733800"/>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6705600" y="1676400"/>
            <a:ext cx="1981200" cy="1576504"/>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6705600" y="3200400"/>
            <a:ext cx="1981200" cy="1592848"/>
          </a:xfrm>
          <a:prstGeom prst="rect">
            <a:avLst/>
          </a:prstGeom>
          <a:noFill/>
          <a:ln w="9525">
            <a:noFill/>
            <a:miter lim="800000"/>
            <a:headEnd/>
            <a:tailEnd/>
          </a:ln>
        </p:spPr>
      </p:pic>
      <p:pic>
        <p:nvPicPr>
          <p:cNvPr id="3078" name="Picture 6"/>
          <p:cNvPicPr>
            <a:picLocks noChangeAspect="1" noChangeArrowheads="1"/>
          </p:cNvPicPr>
          <p:nvPr/>
        </p:nvPicPr>
        <p:blipFill>
          <a:blip r:embed="rId6" cstate="print"/>
          <a:srcRect/>
          <a:stretch>
            <a:fillRect/>
          </a:stretch>
        </p:blipFill>
        <p:spPr bwMode="auto">
          <a:xfrm>
            <a:off x="6705600" y="4724400"/>
            <a:ext cx="1990344"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Future Work</a:t>
            </a:r>
            <a:endParaRPr lang="zh-CN" altLang="en-US" dirty="0"/>
          </a:p>
        </p:txBody>
      </p:sp>
      <p:sp>
        <p:nvSpPr>
          <p:cNvPr id="3" name="内容占位符 2"/>
          <p:cNvSpPr>
            <a:spLocks noGrp="1"/>
          </p:cNvSpPr>
          <p:nvPr>
            <p:ph sz="quarter" idx="1"/>
          </p:nvPr>
        </p:nvSpPr>
        <p:spPr/>
        <p:txBody>
          <a:bodyPr/>
          <a:lstStyle/>
          <a:p>
            <a:r>
              <a:rPr lang="en-US" altLang="zh-CN" dirty="0" smtClean="0"/>
              <a:t>Expand the system state to include geometry model</a:t>
            </a:r>
          </a:p>
          <a:p>
            <a:r>
              <a:rPr lang="en-US" altLang="zh-CN" dirty="0" smtClean="0"/>
              <a:t>Extend to 3-d system</a:t>
            </a:r>
          </a:p>
          <a:p>
            <a:r>
              <a:rPr lang="en-US" altLang="zh-CN" dirty="0" smtClean="0"/>
              <a:t>Faster computation speed</a:t>
            </a:r>
          </a:p>
          <a:p>
            <a:pPr>
              <a:buNone/>
            </a:pPr>
            <a:endParaRPr lang="en-US" altLang="zh-CN" dirty="0" smtClean="0"/>
          </a:p>
          <a:p>
            <a:endParaRPr lang="en-US" altLang="zh-CN" dirty="0" smtClean="0"/>
          </a:p>
          <a:p>
            <a:endParaRPr lang="zh-CN"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lstStyle/>
          <a:p>
            <a:r>
              <a:rPr lang="en-US" altLang="zh-CN" dirty="0" smtClean="0"/>
              <a:t>Questions?</a:t>
            </a:r>
            <a:endParaRPr lang="zh-CN" altLang="en-US" dirty="0"/>
          </a:p>
        </p:txBody>
      </p:sp>
      <p:sp>
        <p:nvSpPr>
          <p:cNvPr id="5" name="副标题 4"/>
          <p:cNvSpPr>
            <a:spLocks noGrp="1"/>
          </p:cNvSpPr>
          <p:nvPr>
            <p:ph type="subTitle" idx="1"/>
          </p:nvPr>
        </p:nvSpPr>
        <p:spPr>
          <a:xfrm>
            <a:off x="1219200" y="1600200"/>
            <a:ext cx="6400800" cy="1752600"/>
          </a:xfrm>
        </p:spPr>
        <p:txBody>
          <a:bodyPr/>
          <a:lstStyle/>
          <a:p>
            <a:r>
              <a:rPr lang="en-US" altLang="zh-CN" dirty="0" smtClean="0"/>
              <a:t>Thanks!</a:t>
            </a:r>
            <a:endParaRPr lang="zh-CN"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Specific Difficulties</a:t>
            </a:r>
            <a:endParaRPr lang="zh-CN" altLang="en-US" dirty="0"/>
          </a:p>
        </p:txBody>
      </p:sp>
      <p:sp>
        <p:nvSpPr>
          <p:cNvPr id="3" name="内容占位符 2"/>
          <p:cNvSpPr>
            <a:spLocks noGrp="1"/>
          </p:cNvSpPr>
          <p:nvPr>
            <p:ph sz="quarter" idx="1"/>
          </p:nvPr>
        </p:nvSpPr>
        <p:spPr/>
        <p:txBody>
          <a:bodyPr/>
          <a:lstStyle/>
          <a:p>
            <a:r>
              <a:rPr lang="en-US" altLang="zh-CN" dirty="0" smtClean="0"/>
              <a:t>Real-Time issue</a:t>
            </a:r>
          </a:p>
          <a:p>
            <a:r>
              <a:rPr lang="en-US" altLang="zh-CN" dirty="0" smtClean="0"/>
              <a:t>Particle Impoverishment near frictional form closure </a:t>
            </a:r>
          </a:p>
        </p:txBody>
      </p:sp>
      <p:pic>
        <p:nvPicPr>
          <p:cNvPr id="4" name="filterImpoverishment.avi">
            <a:hlinkClick r:id="" action="ppaction://media"/>
          </p:cNvPr>
          <p:cNvPicPr>
            <a:picLocks noRot="1" noChangeAspect="1"/>
          </p:cNvPicPr>
          <p:nvPr>
            <a:videoFile r:link="rId1"/>
          </p:nvPr>
        </p:nvPicPr>
        <p:blipFill>
          <a:blip r:embed="rId4" cstate="print"/>
          <a:stretch>
            <a:fillRect/>
          </a:stretch>
        </p:blipFill>
        <p:spPr>
          <a:xfrm>
            <a:off x="-818147" y="2743200"/>
            <a:ext cx="10343147" cy="427217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p:cTn id="7" fill="remove"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Why Resample? </a:t>
            </a:r>
            <a:endParaRPr lang="zh-CN" altLang="en-US" dirty="0"/>
          </a:p>
        </p:txBody>
      </p:sp>
      <p:sp>
        <p:nvSpPr>
          <p:cNvPr id="3" name="内容占位符 2"/>
          <p:cNvSpPr>
            <a:spLocks noGrp="1"/>
          </p:cNvSpPr>
          <p:nvPr>
            <p:ph sz="quarter" idx="1"/>
          </p:nvPr>
        </p:nvSpPr>
        <p:spPr/>
        <p:txBody>
          <a:bodyPr/>
          <a:lstStyle/>
          <a:p>
            <a:r>
              <a:rPr lang="en-US" altLang="zh-CN" dirty="0" smtClean="0"/>
              <a:t> If you keep old particles around without </a:t>
            </a:r>
            <a:r>
              <a:rPr lang="en-US" altLang="zh-CN" dirty="0" err="1" smtClean="0"/>
              <a:t>resampling</a:t>
            </a:r>
            <a:r>
              <a:rPr lang="en-US" altLang="zh-CN" dirty="0" smtClean="0"/>
              <a:t>: </a:t>
            </a:r>
          </a:p>
          <a:p>
            <a:pPr lvl="1"/>
            <a:r>
              <a:rPr lang="en-US" altLang="zh-CN" dirty="0" smtClean="0"/>
              <a:t> Particle impoverishment</a:t>
            </a:r>
          </a:p>
          <a:p>
            <a:pPr lvl="1"/>
            <a:r>
              <a:rPr lang="en-US" altLang="zh-CN" dirty="0" smtClean="0"/>
              <a:t> Areas with high probability in posterior not represented well</a:t>
            </a:r>
          </a:p>
          <a:p>
            <a:pPr lvl="1"/>
            <a:r>
              <a:rPr lang="en-US" altLang="zh-CN" dirty="0" smtClean="0"/>
              <a:t>Density of particles doesn’t represent </a:t>
            </a:r>
            <a:r>
              <a:rPr lang="en-US" altLang="zh-CN" dirty="0" err="1" smtClean="0"/>
              <a:t>pdf</a:t>
            </a:r>
            <a:r>
              <a:rPr lang="en-US" altLang="zh-CN" dirty="0" smtClean="0"/>
              <a:t> </a:t>
            </a:r>
          </a:p>
          <a:p>
            <a:endParaRPr lang="zh-CN" altLang="en-US" dirty="0"/>
          </a:p>
        </p:txBody>
      </p:sp>
      <p:pic>
        <p:nvPicPr>
          <p:cNvPr id="4" name="filterNoResample.avi">
            <a:hlinkClick r:id="" action="ppaction://media"/>
          </p:cNvPr>
          <p:cNvPicPr>
            <a:picLocks noRot="1" noChangeAspect="1"/>
          </p:cNvPicPr>
          <p:nvPr>
            <a:videoFile r:link="rId1"/>
          </p:nvPr>
        </p:nvPicPr>
        <p:blipFill>
          <a:blip r:embed="rId4" cstate="print"/>
          <a:stretch>
            <a:fillRect/>
          </a:stretch>
        </p:blipFill>
        <p:spPr>
          <a:xfrm>
            <a:off x="1219200" y="4838700"/>
            <a:ext cx="4038600" cy="20193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p:cTn id="7" fill="remove"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G-SLAM Problem</a:t>
            </a:r>
            <a:endParaRPr lang="zh-CN" altLang="en-US" dirty="0"/>
          </a:p>
        </p:txBody>
      </p:sp>
      <p:sp>
        <p:nvSpPr>
          <p:cNvPr id="3" name="内容占位符 2"/>
          <p:cNvSpPr>
            <a:spLocks noGrp="1"/>
          </p:cNvSpPr>
          <p:nvPr>
            <p:ph sz="quarter" idx="1"/>
          </p:nvPr>
        </p:nvSpPr>
        <p:spPr/>
        <p:txBody>
          <a:bodyPr>
            <a:normAutofit/>
          </a:bodyPr>
          <a:lstStyle/>
          <a:p>
            <a:r>
              <a:rPr lang="en-US" altLang="zh-CN" dirty="0" smtClean="0"/>
              <a:t>The G-SL(AM)</a:t>
            </a:r>
            <a:r>
              <a:rPr lang="en-US" altLang="zh-CN" baseline="30000" dirty="0" smtClean="0"/>
              <a:t>2</a:t>
            </a:r>
            <a:r>
              <a:rPr lang="en-US" altLang="zh-CN" dirty="0" smtClean="0"/>
              <a:t> problem is to autonomous robotic grasping, what the SLAM problem is to autonomous robotic mobility. </a:t>
            </a:r>
          </a:p>
          <a:p>
            <a:r>
              <a:rPr lang="en-US" altLang="zh-CN" dirty="0" smtClean="0"/>
              <a:t>The G stands for Grasping. SL(AM)</a:t>
            </a:r>
            <a:r>
              <a:rPr lang="en-US" altLang="zh-CN" baseline="30000" dirty="0" smtClean="0"/>
              <a:t>2</a:t>
            </a:r>
            <a:r>
              <a:rPr lang="en-US" altLang="zh-CN" dirty="0" smtClean="0"/>
              <a:t> stands for: Simultaneous Localization, and Modeling, and Manipulation. </a:t>
            </a:r>
            <a:endParaRPr lang="zh-CN"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76200" y="2575559"/>
            <a:ext cx="8949883" cy="4282441"/>
            <a:chOff x="-533400" y="1371600"/>
            <a:chExt cx="8949883" cy="4282441"/>
          </a:xfrm>
        </p:grpSpPr>
        <p:pic>
          <p:nvPicPr>
            <p:cNvPr id="5" name="Picture 2" descr="C:\trink\Doc\Papers\IMSD\ZBTimsd09\images\expSetup.jpg"/>
            <p:cNvPicPr>
              <a:picLocks noChangeAspect="1" noChangeArrowheads="1"/>
            </p:cNvPicPr>
            <p:nvPr/>
          </p:nvPicPr>
          <p:blipFill>
            <a:blip r:embed="rId3" cstate="print"/>
            <a:srcRect/>
            <a:stretch>
              <a:fillRect/>
            </a:stretch>
          </p:blipFill>
          <p:spPr bwMode="auto">
            <a:xfrm>
              <a:off x="990600" y="1371600"/>
              <a:ext cx="7425883" cy="4282441"/>
            </a:xfrm>
            <a:prstGeom prst="rect">
              <a:avLst/>
            </a:prstGeom>
            <a:noFill/>
          </p:spPr>
        </p:pic>
        <p:grpSp>
          <p:nvGrpSpPr>
            <p:cNvPr id="6" name="Group 14"/>
            <p:cNvGrpSpPr/>
            <p:nvPr/>
          </p:nvGrpSpPr>
          <p:grpSpPr>
            <a:xfrm>
              <a:off x="-533400" y="3352800"/>
              <a:ext cx="6233160" cy="1808143"/>
              <a:chOff x="259080" y="4511040"/>
              <a:chExt cx="6233160" cy="1808143"/>
            </a:xfrm>
          </p:grpSpPr>
          <p:sp>
            <p:nvSpPr>
              <p:cNvPr id="7" name="Oval 4"/>
              <p:cNvSpPr/>
              <p:nvPr/>
            </p:nvSpPr>
            <p:spPr bwMode="auto">
              <a:xfrm>
                <a:off x="4907280" y="4709160"/>
                <a:ext cx="1280160" cy="1264920"/>
              </a:xfrm>
              <a:prstGeom prst="ellipse">
                <a:avLst/>
              </a:prstGeom>
              <a:no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8" name="Oval 5"/>
              <p:cNvSpPr/>
              <p:nvPr/>
            </p:nvSpPr>
            <p:spPr bwMode="auto">
              <a:xfrm>
                <a:off x="5364480" y="5120640"/>
                <a:ext cx="396240" cy="411480"/>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9" name="TextBox 8"/>
              <p:cNvSpPr txBox="1"/>
              <p:nvPr/>
            </p:nvSpPr>
            <p:spPr>
              <a:xfrm>
                <a:off x="4937760" y="4511040"/>
                <a:ext cx="579120" cy="584775"/>
              </a:xfrm>
              <a:prstGeom prst="rect">
                <a:avLst/>
              </a:prstGeom>
              <a:noFill/>
            </p:spPr>
            <p:txBody>
              <a:bodyPr wrap="square" rtlCol="0">
                <a:spAutoFit/>
              </a:bodyPr>
              <a:lstStyle/>
              <a:p>
                <a:r>
                  <a:rPr lang="en-US" sz="3200" b="1" dirty="0" smtClean="0"/>
                  <a:t>+</a:t>
                </a:r>
                <a:endParaRPr lang="en-US" sz="3200" b="1" dirty="0"/>
              </a:p>
            </p:txBody>
          </p:sp>
          <p:sp>
            <p:nvSpPr>
              <p:cNvPr id="10" name="TextBox 9"/>
              <p:cNvSpPr txBox="1"/>
              <p:nvPr/>
            </p:nvSpPr>
            <p:spPr>
              <a:xfrm>
                <a:off x="5029200" y="5623560"/>
                <a:ext cx="579120" cy="584775"/>
              </a:xfrm>
              <a:prstGeom prst="rect">
                <a:avLst/>
              </a:prstGeom>
              <a:noFill/>
            </p:spPr>
            <p:txBody>
              <a:bodyPr wrap="square" rtlCol="0">
                <a:spAutoFit/>
              </a:bodyPr>
              <a:lstStyle/>
              <a:p>
                <a:r>
                  <a:rPr lang="en-US" sz="3200" b="1" dirty="0" smtClean="0"/>
                  <a:t>+</a:t>
                </a:r>
                <a:endParaRPr lang="en-US" sz="3200" b="1" dirty="0"/>
              </a:p>
            </p:txBody>
          </p:sp>
          <p:sp>
            <p:nvSpPr>
              <p:cNvPr id="11" name="TextBox 10"/>
              <p:cNvSpPr txBox="1"/>
              <p:nvPr/>
            </p:nvSpPr>
            <p:spPr>
              <a:xfrm>
                <a:off x="5913120" y="5029200"/>
                <a:ext cx="579120" cy="584775"/>
              </a:xfrm>
              <a:prstGeom prst="rect">
                <a:avLst/>
              </a:prstGeom>
              <a:noFill/>
            </p:spPr>
            <p:txBody>
              <a:bodyPr wrap="square" rtlCol="0">
                <a:spAutoFit/>
              </a:bodyPr>
              <a:lstStyle/>
              <a:p>
                <a:r>
                  <a:rPr lang="en-US" sz="3200" b="1" dirty="0" smtClean="0"/>
                  <a:t>+</a:t>
                </a:r>
                <a:endParaRPr lang="en-US" sz="3200" b="1" dirty="0"/>
              </a:p>
            </p:txBody>
          </p:sp>
          <p:cxnSp>
            <p:nvCxnSpPr>
              <p:cNvPr id="12" name="Straight Arrow Connector 10"/>
              <p:cNvCxnSpPr/>
              <p:nvPr/>
            </p:nvCxnSpPr>
            <p:spPr bwMode="auto">
              <a:xfrm>
                <a:off x="1112520" y="5684520"/>
                <a:ext cx="4160520" cy="274320"/>
              </a:xfrm>
              <a:prstGeom prst="straightConnector1">
                <a:avLst/>
              </a:prstGeom>
              <a:noFill/>
              <a:ln w="38100" cap="flat" cmpd="sng" algn="ctr">
                <a:solidFill>
                  <a:srgbClr val="FFC000"/>
                </a:solidFill>
                <a:prstDash val="solid"/>
                <a:round/>
                <a:headEnd type="none" w="med" len="med"/>
                <a:tailEnd type="arrow"/>
              </a:ln>
              <a:effectLst/>
            </p:spPr>
          </p:cxnSp>
          <p:cxnSp>
            <p:nvCxnSpPr>
              <p:cNvPr id="13" name="Straight Arrow Connector 13"/>
              <p:cNvCxnSpPr/>
              <p:nvPr/>
            </p:nvCxnSpPr>
            <p:spPr bwMode="auto">
              <a:xfrm flipV="1">
                <a:off x="1021080" y="5394960"/>
                <a:ext cx="5105400" cy="289560"/>
              </a:xfrm>
              <a:prstGeom prst="straightConnector1">
                <a:avLst/>
              </a:prstGeom>
              <a:noFill/>
              <a:ln w="38100" cap="flat" cmpd="sng" algn="ctr">
                <a:solidFill>
                  <a:srgbClr val="FFC000"/>
                </a:solidFill>
                <a:prstDash val="solid"/>
                <a:round/>
                <a:headEnd type="none" w="med" len="med"/>
                <a:tailEnd type="arrow"/>
              </a:ln>
              <a:effectLst/>
            </p:spPr>
          </p:cxnSp>
          <p:cxnSp>
            <p:nvCxnSpPr>
              <p:cNvPr id="14" name="Straight Arrow Connector 16"/>
              <p:cNvCxnSpPr/>
              <p:nvPr/>
            </p:nvCxnSpPr>
            <p:spPr bwMode="auto">
              <a:xfrm flipV="1">
                <a:off x="1051560" y="4861560"/>
                <a:ext cx="4099560" cy="807720"/>
              </a:xfrm>
              <a:prstGeom prst="straightConnector1">
                <a:avLst/>
              </a:prstGeom>
              <a:noFill/>
              <a:ln w="38100" cap="flat" cmpd="sng" algn="ctr">
                <a:solidFill>
                  <a:srgbClr val="FFC000"/>
                </a:solidFill>
                <a:prstDash val="solid"/>
                <a:round/>
                <a:headEnd type="none" w="med" len="med"/>
                <a:tailEnd type="arrow"/>
              </a:ln>
              <a:effectLst/>
            </p:spPr>
          </p:cxnSp>
          <p:sp>
            <p:nvSpPr>
              <p:cNvPr id="15" name="TextBox 14"/>
              <p:cNvSpPr txBox="1"/>
              <p:nvPr/>
            </p:nvSpPr>
            <p:spPr>
              <a:xfrm>
                <a:off x="259080" y="5303520"/>
                <a:ext cx="1234440" cy="1015663"/>
              </a:xfrm>
              <a:prstGeom prst="rect">
                <a:avLst/>
              </a:prstGeom>
              <a:noFill/>
            </p:spPr>
            <p:txBody>
              <a:bodyPr wrap="square" rtlCol="0">
                <a:spAutoFit/>
              </a:bodyPr>
              <a:lstStyle/>
              <a:p>
                <a:r>
                  <a:rPr lang="en-US" sz="2000" dirty="0" smtClean="0">
                    <a:solidFill>
                      <a:srgbClr val="007E00"/>
                    </a:solidFill>
                  </a:rPr>
                  <a:t>Assumed Support Tripod</a:t>
                </a:r>
                <a:endParaRPr lang="en-US" sz="2000" dirty="0">
                  <a:solidFill>
                    <a:srgbClr val="007E00"/>
                  </a:solidFill>
                </a:endParaRPr>
              </a:p>
            </p:txBody>
          </p:sp>
        </p:grpSp>
      </p:grpSp>
      <p:sp>
        <p:nvSpPr>
          <p:cNvPr id="2" name="标题 1"/>
          <p:cNvSpPr>
            <a:spLocks noGrp="1"/>
          </p:cNvSpPr>
          <p:nvPr>
            <p:ph type="title"/>
          </p:nvPr>
        </p:nvSpPr>
        <p:spPr>
          <a:xfrm>
            <a:off x="609600" y="152400"/>
            <a:ext cx="8229600" cy="1143000"/>
          </a:xfrm>
        </p:spPr>
        <p:txBody>
          <a:bodyPr/>
          <a:lstStyle/>
          <a:p>
            <a:r>
              <a:rPr lang="en-US" altLang="zh-CN" dirty="0" smtClean="0"/>
              <a:t>Planar Grasping Testbed</a:t>
            </a:r>
            <a:endParaRPr lang="zh-CN" altLang="en-US" dirty="0"/>
          </a:p>
        </p:txBody>
      </p:sp>
      <p:sp>
        <p:nvSpPr>
          <p:cNvPr id="4" name="矩形 3"/>
          <p:cNvSpPr/>
          <p:nvPr/>
        </p:nvSpPr>
        <p:spPr>
          <a:xfrm>
            <a:off x="152400" y="1437382"/>
            <a:ext cx="9144000" cy="1077218"/>
          </a:xfrm>
          <a:prstGeom prst="rect">
            <a:avLst/>
          </a:prstGeom>
        </p:spPr>
        <p:txBody>
          <a:bodyPr wrap="square">
            <a:spAutoFit/>
          </a:bodyPr>
          <a:lstStyle/>
          <a:p>
            <a:r>
              <a:rPr lang="en-US" altLang="zh-CN" sz="2400" dirty="0" smtClean="0">
                <a:solidFill>
                  <a:srgbClr val="000000"/>
                </a:solidFill>
              </a:rPr>
              <a:t>Four model parameters</a:t>
            </a:r>
          </a:p>
          <a:p>
            <a:pPr lvl="1"/>
            <a:r>
              <a:rPr lang="en-US" altLang="zh-CN" sz="2000" dirty="0" smtClean="0">
                <a:solidFill>
                  <a:srgbClr val="000000"/>
                </a:solidFill>
              </a:rPr>
              <a:t>Friction coefficients:  pusher-</a:t>
            </a:r>
            <a:r>
              <a:rPr lang="en-US" altLang="zh-CN" sz="2000" dirty="0" err="1" smtClean="0">
                <a:solidFill>
                  <a:srgbClr val="000000"/>
                </a:solidFill>
              </a:rPr>
              <a:t>obj</a:t>
            </a:r>
            <a:r>
              <a:rPr lang="en-US" altLang="zh-CN" sz="2000" dirty="0" smtClean="0">
                <a:solidFill>
                  <a:srgbClr val="000000"/>
                </a:solidFill>
              </a:rPr>
              <a:t>, fixel-</a:t>
            </a:r>
            <a:r>
              <a:rPr lang="en-US" altLang="zh-CN" sz="2000" dirty="0" err="1" smtClean="0">
                <a:solidFill>
                  <a:srgbClr val="000000"/>
                </a:solidFill>
              </a:rPr>
              <a:t>obj</a:t>
            </a:r>
            <a:r>
              <a:rPr lang="en-US" altLang="zh-CN" sz="2000" dirty="0" smtClean="0">
                <a:solidFill>
                  <a:srgbClr val="000000"/>
                </a:solidFill>
              </a:rPr>
              <a:t>, support-</a:t>
            </a:r>
            <a:r>
              <a:rPr lang="en-US" altLang="zh-CN" sz="2000" dirty="0" err="1" smtClean="0">
                <a:solidFill>
                  <a:srgbClr val="000000"/>
                </a:solidFill>
              </a:rPr>
              <a:t>obj</a:t>
            </a:r>
            <a:endParaRPr lang="en-US" altLang="zh-CN" sz="2000" dirty="0" smtClean="0">
              <a:solidFill>
                <a:srgbClr val="000000"/>
              </a:solidFill>
            </a:endParaRPr>
          </a:p>
          <a:p>
            <a:pPr lvl="1"/>
            <a:r>
              <a:rPr lang="en-US" altLang="zh-CN" sz="2000" dirty="0" smtClean="0">
                <a:solidFill>
                  <a:srgbClr val="000000"/>
                </a:solidFill>
              </a:rPr>
              <a:t>Body-fixed support tripod diameter</a:t>
            </a:r>
            <a:endParaRPr lang="zh-CN" altLang="en-US" dirty="0"/>
          </a:p>
        </p:txBody>
      </p:sp>
    </p:spTree>
  </p:cSld>
  <p:clrMapOvr>
    <a:masterClrMapping/>
  </p:clrMapOvr>
  <p:transition advTm="125"/>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304800"/>
            <a:ext cx="8991600" cy="1143000"/>
          </a:xfrm>
        </p:spPr>
        <p:txBody>
          <a:bodyPr>
            <a:normAutofit/>
          </a:bodyPr>
          <a:lstStyle/>
          <a:p>
            <a:r>
              <a:rPr lang="en-US" altLang="zh-CN" dirty="0" smtClean="0"/>
              <a:t>Simulation via 2.5D Dynamic Model</a:t>
            </a:r>
            <a:endParaRPr lang="zh-CN" altLang="en-US" dirty="0"/>
          </a:p>
        </p:txBody>
      </p:sp>
      <p:sp>
        <p:nvSpPr>
          <p:cNvPr id="6" name="Rectangle 15"/>
          <p:cNvSpPr txBox="1">
            <a:spLocks noChangeArrowheads="1"/>
          </p:cNvSpPr>
          <p:nvPr/>
        </p:nvSpPr>
        <p:spPr>
          <a:xfrm>
            <a:off x="533400" y="1447800"/>
            <a:ext cx="7766050" cy="4171950"/>
          </a:xfrm>
          <a:prstGeom prst="rect">
            <a:avLst/>
          </a:prstGeom>
          <a:noFill/>
        </p:spPr>
        <p:txBody>
          <a:bodyPr vert="horz" lIns="92075" tIns="46038" rIns="92075" bIns="46038"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mn-lt"/>
                <a:ea typeface="+mn-ea"/>
                <a:cs typeface="+mn-cs"/>
              </a:rPr>
              <a:t>Each time-step, PATH solver is used to solve mixed-CP (Complementarity Problem  (Linear or Nonlinear))</a:t>
            </a:r>
          </a:p>
        </p:txBody>
      </p:sp>
      <p:pic>
        <p:nvPicPr>
          <p:cNvPr id="1026" name="Picture 2"/>
          <p:cNvPicPr>
            <a:picLocks noChangeAspect="1" noChangeArrowheads="1"/>
          </p:cNvPicPr>
          <p:nvPr/>
        </p:nvPicPr>
        <p:blipFill>
          <a:blip r:embed="rId3" cstate="print"/>
          <a:srcRect/>
          <a:stretch>
            <a:fillRect/>
          </a:stretch>
        </p:blipFill>
        <p:spPr bwMode="auto">
          <a:xfrm>
            <a:off x="2133600" y="5181600"/>
            <a:ext cx="3733800" cy="940526"/>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685800" y="2438400"/>
            <a:ext cx="4648200" cy="800961"/>
          </a:xfrm>
          <a:prstGeom prst="rect">
            <a:avLst/>
          </a:prstGeom>
          <a:noFill/>
          <a:ln w="9525">
            <a:noFill/>
            <a:miter lim="800000"/>
            <a:headEnd/>
            <a:tailEnd/>
          </a:ln>
        </p:spPr>
      </p:pic>
      <p:sp>
        <p:nvSpPr>
          <p:cNvPr id="8" name="矩形 7"/>
          <p:cNvSpPr/>
          <p:nvPr/>
        </p:nvSpPr>
        <p:spPr>
          <a:xfrm>
            <a:off x="685800" y="3283803"/>
            <a:ext cx="8153400" cy="830997"/>
          </a:xfrm>
          <a:prstGeom prst="rect">
            <a:avLst/>
          </a:prstGeom>
        </p:spPr>
        <p:txBody>
          <a:bodyPr wrap="square">
            <a:spAutoFit/>
          </a:bodyPr>
          <a:lstStyle/>
          <a:p>
            <a:r>
              <a:rPr lang="en-US" altLang="zh-CN" sz="2400" dirty="0" smtClean="0"/>
              <a:t>Non-penetration and stick-slip friction behavior can be incorporated by the following Complementarity conditions</a:t>
            </a:r>
            <a:endParaRPr lang="zh-CN" altLang="en-US" sz="2400" dirty="0"/>
          </a:p>
        </p:txBody>
      </p:sp>
      <p:sp>
        <p:nvSpPr>
          <p:cNvPr id="9" name="矩形 8"/>
          <p:cNvSpPr/>
          <p:nvPr/>
        </p:nvSpPr>
        <p:spPr>
          <a:xfrm>
            <a:off x="5562600" y="2590800"/>
            <a:ext cx="3124200" cy="461665"/>
          </a:xfrm>
          <a:prstGeom prst="rect">
            <a:avLst/>
          </a:prstGeom>
        </p:spPr>
        <p:txBody>
          <a:bodyPr wrap="square">
            <a:spAutoFit/>
          </a:bodyPr>
          <a:lstStyle/>
          <a:p>
            <a:r>
              <a:rPr lang="en-US" altLang="zh-CN" sz="2400" dirty="0" smtClean="0"/>
              <a:t>Newton-Euler Equation</a:t>
            </a:r>
            <a:endParaRPr lang="zh-CN" altLang="en-US" sz="2400" dirty="0"/>
          </a:p>
        </p:txBody>
      </p:sp>
      <p:pic>
        <p:nvPicPr>
          <p:cNvPr id="1028" name="Picture 4"/>
          <p:cNvPicPr>
            <a:picLocks noChangeAspect="1" noChangeArrowheads="1"/>
          </p:cNvPicPr>
          <p:nvPr/>
        </p:nvPicPr>
        <p:blipFill>
          <a:blip r:embed="rId5" cstate="print"/>
          <a:srcRect/>
          <a:stretch>
            <a:fillRect/>
          </a:stretch>
        </p:blipFill>
        <p:spPr bwMode="auto">
          <a:xfrm>
            <a:off x="685800" y="4267200"/>
            <a:ext cx="4978400" cy="609600"/>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3124200" y="4343400"/>
            <a:ext cx="219075" cy="400050"/>
          </a:xfrm>
          <a:prstGeom prst="rect">
            <a:avLst/>
          </a:prstGeom>
          <a:noFill/>
          <a:ln w="9525">
            <a:noFill/>
            <a:miter lim="800000"/>
            <a:headEnd/>
            <a:tailEnd/>
          </a:ln>
        </p:spPr>
      </p:pic>
      <p:sp>
        <p:nvSpPr>
          <p:cNvPr id="12" name="矩形 11"/>
          <p:cNvSpPr/>
          <p:nvPr/>
        </p:nvSpPr>
        <p:spPr>
          <a:xfrm>
            <a:off x="685800" y="5384074"/>
            <a:ext cx="3124200" cy="461665"/>
          </a:xfrm>
          <a:prstGeom prst="rect">
            <a:avLst/>
          </a:prstGeom>
        </p:spPr>
        <p:txBody>
          <a:bodyPr wrap="square">
            <a:spAutoFit/>
          </a:bodyPr>
          <a:lstStyle/>
          <a:p>
            <a:r>
              <a:rPr lang="en-US" altLang="zh-CN" sz="2400" dirty="0" smtClean="0"/>
              <a:t>Overall</a:t>
            </a:r>
            <a:endParaRPr lang="zh-CN" altLang="en-US" sz="2400" dirty="0"/>
          </a:p>
        </p:txBody>
      </p:sp>
    </p:spTree>
  </p:cSld>
  <p:clrMapOvr>
    <a:masterClrMapping/>
  </p:clrMapOvr>
  <p:transition advTm="62"/>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Particle Filter</a:t>
            </a:r>
            <a:endParaRPr lang="zh-CN" altLang="en-US" dirty="0"/>
          </a:p>
        </p:txBody>
      </p:sp>
      <p:sp>
        <p:nvSpPr>
          <p:cNvPr id="3" name="内容占位符 2"/>
          <p:cNvSpPr>
            <a:spLocks noGrp="1"/>
          </p:cNvSpPr>
          <p:nvPr>
            <p:ph sz="quarter" idx="1"/>
          </p:nvPr>
        </p:nvSpPr>
        <p:spPr>
          <a:xfrm>
            <a:off x="304800" y="1600200"/>
            <a:ext cx="8839200" cy="4495800"/>
          </a:xfrm>
        </p:spPr>
        <p:txBody>
          <a:bodyPr>
            <a:normAutofit fontScale="85000" lnSpcReduction="10000"/>
          </a:bodyPr>
          <a:lstStyle/>
          <a:p>
            <a:r>
              <a:rPr lang="en-US" altLang="zh-CN" dirty="0" smtClean="0"/>
              <a:t>Particle Filter are simulation-based Bayesian model estimation techniques given all observation data up to current time</a:t>
            </a:r>
          </a:p>
          <a:p>
            <a:r>
              <a:rPr lang="en-US" altLang="zh-CN" dirty="0" smtClean="0"/>
              <a:t>Unlike Kalman filter, Particle filter are general enough to accommodate nonlinear and non-Gaussian system</a:t>
            </a:r>
          </a:p>
          <a:p>
            <a:r>
              <a:rPr lang="en-US" altLang="zh-CN" dirty="0" smtClean="0"/>
              <a:t>Involves more computation</a:t>
            </a:r>
          </a:p>
          <a:p>
            <a:endParaRPr lang="en-US" altLang="zh-CN" dirty="0" smtClean="0"/>
          </a:p>
          <a:p>
            <a:pPr>
              <a:buNone/>
            </a:pPr>
            <a:r>
              <a:rPr lang="en-US" altLang="zh-CN" dirty="0" smtClean="0"/>
              <a:t>For our problem</a:t>
            </a:r>
          </a:p>
          <a:p>
            <a:r>
              <a:rPr lang="en-US" altLang="zh-CN" dirty="0" smtClean="0"/>
              <a:t>Track object from inaccurate visual data and synthetic tactile sensor data</a:t>
            </a:r>
          </a:p>
          <a:p>
            <a:r>
              <a:rPr lang="en-US" altLang="zh-CN" dirty="0" smtClean="0"/>
              <a:t>Recognize hidden system state, including velocity, friction-related parameters</a:t>
            </a:r>
          </a:p>
          <a:p>
            <a:endParaRPr lang="en-US" altLang="zh-CN" dirty="0" smtClean="0"/>
          </a:p>
        </p:txBody>
      </p:sp>
    </p:spTree>
  </p:cSld>
  <p:clrMapOvr>
    <a:masterClrMapping/>
  </p:clrMapOvr>
  <p:transition advTm="327"/>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Specific Issues</a:t>
            </a:r>
            <a:endParaRPr lang="zh-CN" altLang="en-US" dirty="0"/>
          </a:p>
        </p:txBody>
      </p:sp>
      <p:sp>
        <p:nvSpPr>
          <p:cNvPr id="3" name="内容占位符 2"/>
          <p:cNvSpPr>
            <a:spLocks noGrp="1"/>
          </p:cNvSpPr>
          <p:nvPr>
            <p:ph sz="quarter" idx="1"/>
          </p:nvPr>
        </p:nvSpPr>
        <p:spPr>
          <a:xfrm>
            <a:off x="612648" y="1600200"/>
            <a:ext cx="8153400" cy="5029200"/>
          </a:xfrm>
        </p:spPr>
        <p:txBody>
          <a:bodyPr>
            <a:normAutofit/>
          </a:bodyPr>
          <a:lstStyle/>
          <a:p>
            <a:r>
              <a:rPr lang="en-US" altLang="zh-CN" dirty="0" smtClean="0"/>
              <a:t>Non-penetration Constraint</a:t>
            </a:r>
          </a:p>
          <a:p>
            <a:endParaRPr lang="en-US" altLang="zh-CN" dirty="0" smtClean="0"/>
          </a:p>
          <a:p>
            <a:endParaRPr lang="en-US" altLang="zh-CN" dirty="0" smtClean="0"/>
          </a:p>
          <a:p>
            <a:endParaRPr lang="en-US" altLang="zh-CN" dirty="0" smtClean="0"/>
          </a:p>
          <a:p>
            <a:pPr lvl="1"/>
            <a:r>
              <a:rPr lang="en-US" altLang="zh-CN" dirty="0" smtClean="0"/>
              <a:t>Direct sampling in the state space generates poor sample </a:t>
            </a:r>
            <a:r>
              <a:rPr lang="en-US" altLang="zh-CN" dirty="0" smtClean="0"/>
              <a:t>with probability 1</a:t>
            </a:r>
            <a:endParaRPr lang="en-US" altLang="zh-CN" dirty="0" smtClean="0"/>
          </a:p>
          <a:p>
            <a:r>
              <a:rPr lang="en-US" altLang="zh-CN" dirty="0" smtClean="0"/>
              <a:t>Physical parameter constraint</a:t>
            </a:r>
          </a:p>
          <a:p>
            <a:pPr lvl="1"/>
            <a:r>
              <a:rPr lang="en-US" altLang="zh-CN" dirty="0" smtClean="0"/>
              <a:t>No </a:t>
            </a:r>
            <a:r>
              <a:rPr lang="en-US" altLang="zh-CN" dirty="0" smtClean="0"/>
              <a:t>dynamics</a:t>
            </a:r>
            <a:endParaRPr lang="en-US" altLang="zh-CN" dirty="0" smtClean="0"/>
          </a:p>
          <a:p>
            <a:pPr lvl="1"/>
            <a:r>
              <a:rPr lang="en-US" altLang="zh-CN" dirty="0" smtClean="0"/>
              <a:t>Poor Estimate when not impacting</a:t>
            </a:r>
          </a:p>
          <a:p>
            <a:pPr lvl="1"/>
            <a:endParaRPr lang="en-US" altLang="zh-CN" dirty="0" smtClean="0"/>
          </a:p>
        </p:txBody>
      </p:sp>
      <p:pic>
        <p:nvPicPr>
          <p:cNvPr id="2051" name="Picture 3"/>
          <p:cNvPicPr>
            <a:picLocks noChangeAspect="1" noChangeArrowheads="1"/>
          </p:cNvPicPr>
          <p:nvPr/>
        </p:nvPicPr>
        <p:blipFill>
          <a:blip r:embed="rId3" cstate="print"/>
          <a:srcRect/>
          <a:stretch>
            <a:fillRect/>
          </a:stretch>
        </p:blipFill>
        <p:spPr bwMode="auto">
          <a:xfrm>
            <a:off x="1371600" y="2286000"/>
            <a:ext cx="7248848"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Solution</a:t>
            </a:r>
            <a:endParaRPr lang="zh-CN" altLang="en-US" dirty="0"/>
          </a:p>
        </p:txBody>
      </p:sp>
      <p:sp>
        <p:nvSpPr>
          <p:cNvPr id="3" name="内容占位符 2"/>
          <p:cNvSpPr>
            <a:spLocks noGrp="1"/>
          </p:cNvSpPr>
          <p:nvPr>
            <p:ph sz="quarter" idx="1"/>
          </p:nvPr>
        </p:nvSpPr>
        <p:spPr>
          <a:xfrm>
            <a:off x="457200" y="1600200"/>
            <a:ext cx="8153400" cy="4495800"/>
          </a:xfrm>
        </p:spPr>
        <p:txBody>
          <a:bodyPr/>
          <a:lstStyle/>
          <a:p>
            <a:r>
              <a:rPr lang="en-US" altLang="zh-CN" dirty="0" smtClean="0"/>
              <a:t>Noise = </a:t>
            </a:r>
            <a:r>
              <a:rPr lang="en-US" altLang="zh-CN" dirty="0" smtClean="0"/>
              <a:t>Applied Force </a:t>
            </a:r>
            <a:r>
              <a:rPr lang="en-US" altLang="zh-CN" dirty="0" smtClean="0"/>
              <a:t>noise + Parameter noise</a:t>
            </a:r>
          </a:p>
          <a:p>
            <a:endParaRPr lang="en-US" altLang="zh-CN" dirty="0" smtClean="0"/>
          </a:p>
          <a:p>
            <a:endParaRPr lang="en-US" altLang="zh-CN" dirty="0" smtClean="0"/>
          </a:p>
          <a:p>
            <a:endParaRPr lang="en-US" altLang="zh-CN" dirty="0" smtClean="0"/>
          </a:p>
          <a:p>
            <a:pPr lvl="1"/>
            <a:r>
              <a:rPr lang="en-US" altLang="zh-CN" dirty="0" smtClean="0"/>
              <a:t>Solutions of the model yield valid particles</a:t>
            </a:r>
            <a:endParaRPr lang="en-US" altLang="zh-CN" dirty="0" smtClean="0"/>
          </a:p>
          <a:p>
            <a:r>
              <a:rPr lang="en-US" altLang="zh-CN" dirty="0" smtClean="0"/>
              <a:t>Parameters updated only when impacting</a:t>
            </a:r>
          </a:p>
          <a:p>
            <a:pPr>
              <a:buNone/>
            </a:pPr>
            <a:endParaRPr lang="en-US" altLang="zh-CN" dirty="0" smtClean="0"/>
          </a:p>
        </p:txBody>
      </p:sp>
      <p:pic>
        <p:nvPicPr>
          <p:cNvPr id="1027" name="Picture 3"/>
          <p:cNvPicPr>
            <a:picLocks noChangeAspect="1" noChangeArrowheads="1"/>
          </p:cNvPicPr>
          <p:nvPr/>
        </p:nvPicPr>
        <p:blipFill>
          <a:blip r:embed="rId3" cstate="print"/>
          <a:srcRect/>
          <a:stretch>
            <a:fillRect/>
          </a:stretch>
        </p:blipFill>
        <p:spPr bwMode="auto">
          <a:xfrm>
            <a:off x="685800" y="2209800"/>
            <a:ext cx="6602484" cy="990600"/>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1143000" y="4800600"/>
            <a:ext cx="6629400" cy="2080105"/>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r="30864" b="-14286"/>
          <a:stretch>
            <a:fillRect/>
          </a:stretch>
        </p:blipFill>
        <p:spPr bwMode="auto">
          <a:xfrm>
            <a:off x="1859284" y="3048000"/>
            <a:ext cx="2560316"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Probabilistic Models</a:t>
            </a:r>
            <a:endParaRPr lang="zh-CN" altLang="en-US" dirty="0"/>
          </a:p>
        </p:txBody>
      </p:sp>
      <p:sp>
        <p:nvSpPr>
          <p:cNvPr id="4" name="Content Placeholder 2"/>
          <p:cNvSpPr txBox="1">
            <a:spLocks/>
          </p:cNvSpPr>
          <p:nvPr/>
        </p:nvSpPr>
        <p:spPr>
          <a:xfrm>
            <a:off x="304800" y="1752600"/>
            <a:ext cx="4267200" cy="1066800"/>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System Dynamic Model</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Centered at Stewart-Trinkle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2.5D time-stepping model</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图片 4" descr="systemmodel.png"/>
          <p:cNvPicPr>
            <a:picLocks noChangeAspect="1"/>
          </p:cNvPicPr>
          <p:nvPr/>
        </p:nvPicPr>
        <p:blipFill>
          <a:blip r:embed="rId3" cstate="print"/>
          <a:srcRect l="9300" r="8033" b="5000"/>
          <a:stretch>
            <a:fillRect/>
          </a:stretch>
        </p:blipFill>
        <p:spPr>
          <a:xfrm>
            <a:off x="0" y="2971800"/>
            <a:ext cx="6096000" cy="2895600"/>
          </a:xfrm>
          <a:prstGeom prst="rect">
            <a:avLst/>
          </a:prstGeom>
        </p:spPr>
      </p:pic>
      <p:sp>
        <p:nvSpPr>
          <p:cNvPr id="6" name="内容占位符 2"/>
          <p:cNvSpPr txBox="1">
            <a:spLocks/>
          </p:cNvSpPr>
          <p:nvPr/>
        </p:nvSpPr>
        <p:spPr>
          <a:xfrm>
            <a:off x="5334000" y="1676400"/>
            <a:ext cx="3810000" cy="1295400"/>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altLang="zh-CN" sz="3200" b="0" i="0" u="none" strike="noStrike" kern="1200" cap="none" spc="0" normalizeH="0" baseline="0" noProof="0" dirty="0" smtClean="0">
                <a:ln>
                  <a:noFill/>
                </a:ln>
                <a:solidFill>
                  <a:schemeClr val="tx1"/>
                </a:solidFill>
                <a:effectLst/>
                <a:uLnTx/>
                <a:uFillTx/>
                <a:latin typeface="+mn-lt"/>
                <a:ea typeface="+mn-ea"/>
                <a:cs typeface="+mn-cs"/>
              </a:rPr>
              <a:t>Observation Model</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CN" sz="2800" b="0" i="0" u="none" strike="noStrike" kern="1200" cap="none" spc="0" normalizeH="0" baseline="0" noProof="0" dirty="0" smtClean="0">
                <a:ln>
                  <a:noFill/>
                </a:ln>
                <a:solidFill>
                  <a:schemeClr val="tx1"/>
                </a:solidFill>
                <a:effectLst/>
                <a:uLnTx/>
                <a:uFillTx/>
                <a:latin typeface="+mn-lt"/>
                <a:ea typeface="+mn-ea"/>
                <a:cs typeface="+mn-cs"/>
              </a:rPr>
              <a:t>Assumes Gaussian Distribution centered at observed data</a:t>
            </a: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图片 6" descr="observation model.png"/>
          <p:cNvPicPr>
            <a:picLocks noChangeAspect="1"/>
          </p:cNvPicPr>
          <p:nvPr/>
        </p:nvPicPr>
        <p:blipFill>
          <a:blip r:embed="rId4" cstate="print"/>
          <a:srcRect l="17700" t="38558" r="3328" b="32222"/>
          <a:stretch>
            <a:fillRect/>
          </a:stretch>
        </p:blipFill>
        <p:spPr>
          <a:xfrm>
            <a:off x="6019800" y="3276600"/>
            <a:ext cx="2895600" cy="131286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Demo 1:  A Typical Experiment</a:t>
            </a:r>
            <a:endParaRPr lang="zh-CN" altLang="en-US" dirty="0"/>
          </a:p>
        </p:txBody>
      </p:sp>
      <p:pic>
        <p:nvPicPr>
          <p:cNvPr id="4" name="new_demo1.avi">
            <a:hlinkClick r:id="" action="ppaction://media"/>
          </p:cNvPr>
          <p:cNvPicPr>
            <a:picLocks noGrp="1" noRot="1" noChangeAspect="1"/>
          </p:cNvPicPr>
          <p:nvPr>
            <p:ph sz="quarter" idx="1"/>
            <a:videoFile r:link="rId1"/>
          </p:nvPr>
        </p:nvPicPr>
        <p:blipFill>
          <a:blip r:embed="rId4" cstate="print"/>
          <a:stretch>
            <a:fillRect/>
          </a:stretch>
        </p:blipFill>
        <p:spPr>
          <a:xfrm>
            <a:off x="-914400" y="1600200"/>
            <a:ext cx="10900457" cy="463808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p:cTn id="7" fill="remove"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中性">
  <a:themeElements>
    <a:clrScheme name="中性">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中性">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中性">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1873</TotalTime>
  <Words>2159</Words>
  <Application>Microsoft Office PowerPoint</Application>
  <PresentationFormat>全屏显示(4:3)</PresentationFormat>
  <Paragraphs>211</Paragraphs>
  <Slides>16</Slides>
  <Notes>15</Notes>
  <HiddenSlides>0</HiddenSlides>
  <MMClips>4</MMClips>
  <ScaleCrop>false</ScaleCrop>
  <HeadingPairs>
    <vt:vector size="4" baseType="variant">
      <vt:variant>
        <vt:lpstr>主题</vt:lpstr>
      </vt:variant>
      <vt:variant>
        <vt:i4>1</vt:i4>
      </vt:variant>
      <vt:variant>
        <vt:lpstr>幻灯片标题</vt:lpstr>
      </vt:variant>
      <vt:variant>
        <vt:i4>16</vt:i4>
      </vt:variant>
    </vt:vector>
  </HeadingPairs>
  <TitlesOfParts>
    <vt:vector size="17" baseType="lpstr">
      <vt:lpstr>中性</vt:lpstr>
      <vt:lpstr>Toward Dynamic Grasp Acquisition:  The G-SLAM Problem</vt:lpstr>
      <vt:lpstr>G-SLAM Problem</vt:lpstr>
      <vt:lpstr>Planar Grasping Testbed</vt:lpstr>
      <vt:lpstr>Simulation via 2.5D Dynamic Model</vt:lpstr>
      <vt:lpstr>Particle Filter</vt:lpstr>
      <vt:lpstr>Specific Issues</vt:lpstr>
      <vt:lpstr>Solution</vt:lpstr>
      <vt:lpstr>Probabilistic Models</vt:lpstr>
      <vt:lpstr>Demo 1:  A Typical Experiment</vt:lpstr>
      <vt:lpstr>Particle Filter – Algorithm</vt:lpstr>
      <vt:lpstr>Demo 2: A Parameter Calibration Outlier </vt:lpstr>
      <vt:lpstr>Comparison with Kalman Filter</vt:lpstr>
      <vt:lpstr>Future Work</vt:lpstr>
      <vt:lpstr>Questions?</vt:lpstr>
      <vt:lpstr>Specific Difficulties</vt:lpstr>
      <vt:lpstr>Why Resample?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Dynamic Grasp Acquisition</dc:title>
  <dc:creator>trink</dc:creator>
  <cp:lastModifiedBy>Emma</cp:lastModifiedBy>
  <cp:revision>137</cp:revision>
  <dcterms:created xsi:type="dcterms:W3CDTF">2010-11-29T23:32:42Z</dcterms:created>
  <dcterms:modified xsi:type="dcterms:W3CDTF">2011-05-09T04:03:14Z</dcterms:modified>
</cp:coreProperties>
</file>